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4" r:id="rId8"/>
    <p:sldId id="335" r:id="rId9"/>
    <p:sldId id="332" r:id="rId10"/>
    <p:sldId id="298" r:id="rId11"/>
    <p:sldId id="262" r:id="rId12"/>
    <p:sldId id="337" r:id="rId13"/>
    <p:sldId id="263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3A6483"/>
    <a:srgbClr val="0948CB"/>
    <a:srgbClr val="F2F4F8"/>
    <a:srgbClr val="121619"/>
    <a:srgbClr val="F2F2F2"/>
    <a:srgbClr val="145579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anhammad/Applied-Data-Science-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www.coursera.org/learn/applied-data-science-capstone/home/info" TargetMode="External"/><Relationship Id="rId4" Type="http://schemas.openxmlformats.org/officeDocument/2006/relationships/hyperlink" Target="https://github.com/hasanhammad/Applied-Data-Science-Capstone/tree/mai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Hasan Hammad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09, September,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17034"/>
            <a:ext cx="10515600" cy="15061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000" dirty="0">
                <a:solidFill>
                  <a:srgbClr val="00B0F0"/>
                </a:solidFill>
                <a:latin typeface="Abadi" panose="020B0604020104020204" pitchFamily="34" charset="0"/>
              </a:rPr>
              <a:t>data collection process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encompassed a dual approach, utilizing both </a:t>
            </a:r>
            <a:r>
              <a:rPr lang="en-US" sz="2000" dirty="0">
                <a:solidFill>
                  <a:srgbClr val="00B0F0"/>
                </a:solidFill>
                <a:latin typeface="Abadi" panose="020B0604020104020204" pitchFamily="34" charset="0"/>
              </a:rPr>
              <a:t>API requests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000" dirty="0">
                <a:solidFill>
                  <a:srgbClr val="00B0F0"/>
                </a:solidFill>
                <a:latin typeface="Abadi" panose="020B0604020104020204" pitchFamily="34" charset="0"/>
              </a:rPr>
              <a:t>SpaceX's REST API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2000" dirty="0">
                <a:solidFill>
                  <a:srgbClr val="00B0F0"/>
                </a:solidFill>
                <a:latin typeface="Abadi" panose="020B0604020104020204" pitchFamily="34" charset="0"/>
              </a:rPr>
              <a:t>web scraping techniques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extract data from a table within SpaceX's </a:t>
            </a:r>
            <a:r>
              <a:rPr lang="en-US" sz="2000" dirty="0">
                <a:solidFill>
                  <a:srgbClr val="00B0F0"/>
                </a:solidFill>
                <a:latin typeface="Abadi" panose="020B0604020104020204" pitchFamily="34" charset="0"/>
              </a:rPr>
              <a:t>Wikipedia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entry. This combined methodology was essential to obtain comprehensive information about their launches, enabling a more thorough and detailed analysis.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C35E0C6-C35D-4267-98E6-6BF8221B4D5B}"/>
              </a:ext>
            </a:extLst>
          </p:cNvPr>
          <p:cNvSpPr txBox="1">
            <a:spLocks/>
          </p:cNvSpPr>
          <p:nvPr/>
        </p:nvSpPr>
        <p:spPr>
          <a:xfrm>
            <a:off x="770011" y="3287861"/>
            <a:ext cx="10515600" cy="1283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B0F0"/>
                </a:solidFill>
                <a:latin typeface="Abadi"/>
              </a:rPr>
              <a:t>Data Columns are obtained by using SpaceX REST API: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FlightNumber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Date,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BoosterVersion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PayloadMass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Orbit,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LaunchSite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Outcome, Flights,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GridFins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Reused, Legs,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LandingPad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Block,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ReusedCount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Serial, Longitude, Latitude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20F0481-6EAA-4FC2-8FEE-A74E517E1415}"/>
              </a:ext>
            </a:extLst>
          </p:cNvPr>
          <p:cNvSpPr txBox="1">
            <a:spLocks/>
          </p:cNvSpPr>
          <p:nvPr/>
        </p:nvSpPr>
        <p:spPr>
          <a:xfrm>
            <a:off x="770011" y="4735592"/>
            <a:ext cx="10515600" cy="1289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B0F0"/>
                </a:solidFill>
                <a:latin typeface="Abadi"/>
              </a:rPr>
              <a:t>Data Columns are obtained by using Wikipedia Web Scraping: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Flight No., Launch site, Payload,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PayloadMass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Orbit, Customer, Launch outcome, Version Booster, Booster landing, Date, Time 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62C2AC-2063-4C8C-827E-AE77AC989BD9}"/>
              </a:ext>
            </a:extLst>
          </p:cNvPr>
          <p:cNvSpPr/>
          <p:nvPr/>
        </p:nvSpPr>
        <p:spPr>
          <a:xfrm>
            <a:off x="874989" y="1555927"/>
            <a:ext cx="2270235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rocket launch data from SpaceX API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63AEDD-C378-4844-B2AA-9B253E3DA6F7}"/>
              </a:ext>
            </a:extLst>
          </p:cNvPr>
          <p:cNvSpPr/>
          <p:nvPr/>
        </p:nvSpPr>
        <p:spPr>
          <a:xfrm>
            <a:off x="3514839" y="1555927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Decoding the response content using .json() and turning it into a dataframe using .</a:t>
            </a:r>
            <a:r>
              <a:rPr lang="en-US" dirty="0" err="1"/>
              <a:t>json_normalize</a:t>
            </a:r>
            <a:r>
              <a:rPr lang="en-US" dirty="0"/>
              <a:t>()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CA438F-A529-44BB-8610-31736008A0A9}"/>
              </a:ext>
            </a:extLst>
          </p:cNvPr>
          <p:cNvSpPr/>
          <p:nvPr/>
        </p:nvSpPr>
        <p:spPr>
          <a:xfrm>
            <a:off x="6154687" y="1555927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needed information about the launches from SpaceX API by applying custom functions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0F4263-2139-4D77-9FEE-8E9605717361}"/>
              </a:ext>
            </a:extLst>
          </p:cNvPr>
          <p:cNvSpPr/>
          <p:nvPr/>
        </p:nvSpPr>
        <p:spPr>
          <a:xfrm>
            <a:off x="8794537" y="1555927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Constructing data we have obtained into a dictionary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3C2333-1115-45E9-97CE-D82EFBFF3997}"/>
              </a:ext>
            </a:extLst>
          </p:cNvPr>
          <p:cNvSpPr/>
          <p:nvPr/>
        </p:nvSpPr>
        <p:spPr>
          <a:xfrm>
            <a:off x="874989" y="3973428"/>
            <a:ext cx="2270235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Exporting the data to CSV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BF60C8-C99B-4A28-AA59-98A3D0B17AFA}"/>
              </a:ext>
            </a:extLst>
          </p:cNvPr>
          <p:cNvSpPr/>
          <p:nvPr/>
        </p:nvSpPr>
        <p:spPr>
          <a:xfrm>
            <a:off x="3514839" y="3973428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Replacing missing values of Payload Mass column with calculated .mean() for this column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9EBA3-0393-4003-8DA0-DCD71EE7B5A3}"/>
              </a:ext>
            </a:extLst>
          </p:cNvPr>
          <p:cNvSpPr/>
          <p:nvPr/>
        </p:nvSpPr>
        <p:spPr>
          <a:xfrm>
            <a:off x="6154687" y="3973428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Filtering the dataframe to only include Falcon 9 launches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0CC199-7F50-44B5-BE1E-C5D9D81B1346}"/>
              </a:ext>
            </a:extLst>
          </p:cNvPr>
          <p:cNvSpPr/>
          <p:nvPr/>
        </p:nvSpPr>
        <p:spPr>
          <a:xfrm>
            <a:off x="8794537" y="3973428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Creating a dataframe from the dictionary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2B3F30F-A074-44E5-A451-FE5AD7A4F14C}"/>
              </a:ext>
            </a:extLst>
          </p:cNvPr>
          <p:cNvSpPr/>
          <p:nvPr/>
        </p:nvSpPr>
        <p:spPr>
          <a:xfrm>
            <a:off x="3145224" y="2283768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89E261-94B6-4A3B-AEA0-697D9F8BAD40}"/>
              </a:ext>
            </a:extLst>
          </p:cNvPr>
          <p:cNvSpPr/>
          <p:nvPr/>
        </p:nvSpPr>
        <p:spPr>
          <a:xfrm>
            <a:off x="5792076" y="2294339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E961B2-FE6B-4248-BBE5-260F11DDA328}"/>
              </a:ext>
            </a:extLst>
          </p:cNvPr>
          <p:cNvSpPr/>
          <p:nvPr/>
        </p:nvSpPr>
        <p:spPr>
          <a:xfrm>
            <a:off x="8412668" y="2274693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D00079-7230-4F41-984F-96C4F30DF0A1}"/>
              </a:ext>
            </a:extLst>
          </p:cNvPr>
          <p:cNvSpPr/>
          <p:nvPr/>
        </p:nvSpPr>
        <p:spPr>
          <a:xfrm flipH="1">
            <a:off x="3133836" y="4692194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00E9FF1-CCD1-445E-A2D6-3011646EF681}"/>
              </a:ext>
            </a:extLst>
          </p:cNvPr>
          <p:cNvSpPr/>
          <p:nvPr/>
        </p:nvSpPr>
        <p:spPr>
          <a:xfrm flipH="1">
            <a:off x="5780688" y="4702765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D3F80BA-6F6F-4C53-A96A-26612109C906}"/>
              </a:ext>
            </a:extLst>
          </p:cNvPr>
          <p:cNvSpPr/>
          <p:nvPr/>
        </p:nvSpPr>
        <p:spPr>
          <a:xfrm flipH="1">
            <a:off x="8401280" y="4683119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3B281E0-845E-4696-812F-5DD1FA5C5B9D}"/>
              </a:ext>
            </a:extLst>
          </p:cNvPr>
          <p:cNvSpPr/>
          <p:nvPr/>
        </p:nvSpPr>
        <p:spPr>
          <a:xfrm rot="5400000">
            <a:off x="9744850" y="3597686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2CA1B8-8C66-4AF6-8D28-55A92E3098F0}"/>
              </a:ext>
            </a:extLst>
          </p:cNvPr>
          <p:cNvGrpSpPr/>
          <p:nvPr/>
        </p:nvGrpSpPr>
        <p:grpSpPr>
          <a:xfrm>
            <a:off x="6502389" y="519760"/>
            <a:ext cx="5689611" cy="461665"/>
            <a:chOff x="2735313" y="6242545"/>
            <a:chExt cx="5689611" cy="461665"/>
          </a:xfrm>
        </p:grpSpPr>
        <p:sp>
          <p:nvSpPr>
            <p:cNvPr id="23" name="TextBox 22">
              <a:hlinkClick r:id="rId3"/>
              <a:extLst>
                <a:ext uri="{FF2B5EF4-FFF2-40B4-BE49-F238E27FC236}">
                  <a16:creationId xmlns:a16="http://schemas.microsoft.com/office/drawing/2014/main" id="{A275B233-2C65-49C8-804A-F8E65EC18715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Data Collection API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16C30E2-65A4-4E1A-BC94-8908595A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45227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5E035-64C7-46E3-B4D8-D78BEB82B76F}"/>
              </a:ext>
            </a:extLst>
          </p:cNvPr>
          <p:cNvGrpSpPr/>
          <p:nvPr/>
        </p:nvGrpSpPr>
        <p:grpSpPr>
          <a:xfrm>
            <a:off x="6323715" y="730280"/>
            <a:ext cx="5689611" cy="461665"/>
            <a:chOff x="2735313" y="6242545"/>
            <a:chExt cx="5689611" cy="461665"/>
          </a:xfrm>
        </p:grpSpPr>
        <p:sp>
          <p:nvSpPr>
            <p:cNvPr id="8" name="TextBox 7">
              <a:hlinkClick r:id="rId3"/>
              <a:extLst>
                <a:ext uri="{FF2B5EF4-FFF2-40B4-BE49-F238E27FC236}">
                  <a16:creationId xmlns:a16="http://schemas.microsoft.com/office/drawing/2014/main" id="{ADF7BE5C-DF69-45E1-AC49-87BBADB30409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Web Scraping Notebook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8D4C6E5-7635-4BFA-B2AC-D75EBEAC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5615" y="6259090"/>
              <a:ext cx="369612" cy="369612"/>
            </a:xfrm>
            <a:prstGeom prst="rect">
              <a:avLst/>
            </a:prstGeom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7E8FFD-8050-4ABC-BF52-1AA2458A6DE0}"/>
              </a:ext>
            </a:extLst>
          </p:cNvPr>
          <p:cNvSpPr/>
          <p:nvPr/>
        </p:nvSpPr>
        <p:spPr>
          <a:xfrm>
            <a:off x="898634" y="1684283"/>
            <a:ext cx="2270235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Falcon 9 launch data from Wikipedia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57F994-5370-46C9-BD10-F526D783C10E}"/>
              </a:ext>
            </a:extLst>
          </p:cNvPr>
          <p:cNvSpPr/>
          <p:nvPr/>
        </p:nvSpPr>
        <p:spPr>
          <a:xfrm>
            <a:off x="3538484" y="1684283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</a:t>
            </a:r>
            <a:r>
              <a:rPr lang="en-US" dirty="0" err="1"/>
              <a:t>BeautifulSoup</a:t>
            </a:r>
            <a:r>
              <a:rPr lang="en-US" dirty="0"/>
              <a:t> object from the HTML response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74DA48-E2A2-44E4-9421-A6AB8EBD399B}"/>
              </a:ext>
            </a:extLst>
          </p:cNvPr>
          <p:cNvSpPr/>
          <p:nvPr/>
        </p:nvSpPr>
        <p:spPr>
          <a:xfrm>
            <a:off x="6178332" y="1684283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Extracting all column names from the HTML table header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764DD2-F2A4-4196-BF18-E620B09B945C}"/>
              </a:ext>
            </a:extLst>
          </p:cNvPr>
          <p:cNvSpPr/>
          <p:nvPr/>
        </p:nvSpPr>
        <p:spPr>
          <a:xfrm>
            <a:off x="8818182" y="1684283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Collecting the data by parsing HTML tables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54C19C-F2B9-45AB-8748-D91221EE0C6E}"/>
              </a:ext>
            </a:extLst>
          </p:cNvPr>
          <p:cNvSpPr/>
          <p:nvPr/>
        </p:nvSpPr>
        <p:spPr>
          <a:xfrm>
            <a:off x="3538484" y="4101784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Exporting the data to CSV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920A65-1065-49C1-8881-2A089FC19201}"/>
              </a:ext>
            </a:extLst>
          </p:cNvPr>
          <p:cNvSpPr/>
          <p:nvPr/>
        </p:nvSpPr>
        <p:spPr>
          <a:xfrm>
            <a:off x="6178332" y="4101784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dataframe from the dictionary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918403-3F9A-432D-B9A1-3DD034414543}"/>
              </a:ext>
            </a:extLst>
          </p:cNvPr>
          <p:cNvSpPr/>
          <p:nvPr/>
        </p:nvSpPr>
        <p:spPr>
          <a:xfrm>
            <a:off x="8818182" y="4101784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Constructing data we have obtained into a dictionary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57182A-0A99-45FB-A0B8-8675EDE472E8}"/>
              </a:ext>
            </a:extLst>
          </p:cNvPr>
          <p:cNvSpPr/>
          <p:nvPr/>
        </p:nvSpPr>
        <p:spPr>
          <a:xfrm>
            <a:off x="3168869" y="2412124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5AD5E5D-B308-4DCC-8825-E8300D6B7BE8}"/>
              </a:ext>
            </a:extLst>
          </p:cNvPr>
          <p:cNvSpPr/>
          <p:nvPr/>
        </p:nvSpPr>
        <p:spPr>
          <a:xfrm>
            <a:off x="5815721" y="2422695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EE7F696-D519-4C2A-917E-6506BBBAAC7C}"/>
              </a:ext>
            </a:extLst>
          </p:cNvPr>
          <p:cNvSpPr/>
          <p:nvPr/>
        </p:nvSpPr>
        <p:spPr>
          <a:xfrm>
            <a:off x="8436313" y="2403049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D824895-A8BF-42B5-B52D-F325F818725C}"/>
              </a:ext>
            </a:extLst>
          </p:cNvPr>
          <p:cNvSpPr/>
          <p:nvPr/>
        </p:nvSpPr>
        <p:spPr>
          <a:xfrm flipH="1">
            <a:off x="5804333" y="4831121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A0D3ACA-7287-4961-A7FD-893ADDD6E693}"/>
              </a:ext>
            </a:extLst>
          </p:cNvPr>
          <p:cNvSpPr/>
          <p:nvPr/>
        </p:nvSpPr>
        <p:spPr>
          <a:xfrm flipH="1">
            <a:off x="8424925" y="4811475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17BE4E-C782-4E03-A63C-609D3F632C6F}"/>
              </a:ext>
            </a:extLst>
          </p:cNvPr>
          <p:cNvSpPr/>
          <p:nvPr/>
        </p:nvSpPr>
        <p:spPr>
          <a:xfrm rot="5400000">
            <a:off x="9768495" y="3726042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1ACAFB-4A79-4C02-B03A-283890E702A3}"/>
              </a:ext>
            </a:extLst>
          </p:cNvPr>
          <p:cNvSpPr/>
          <p:nvPr/>
        </p:nvSpPr>
        <p:spPr>
          <a:xfrm>
            <a:off x="770011" y="4728144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881364-6F55-410B-B59B-CC224BF6068A}"/>
              </a:ext>
            </a:extLst>
          </p:cNvPr>
          <p:cNvSpPr/>
          <p:nvPr/>
        </p:nvSpPr>
        <p:spPr>
          <a:xfrm>
            <a:off x="770011" y="3904342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per orbit type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B30A98-A3BA-484D-9462-4B0BD568C420}"/>
              </a:ext>
            </a:extLst>
          </p:cNvPr>
          <p:cNvSpPr/>
          <p:nvPr/>
        </p:nvSpPr>
        <p:spPr>
          <a:xfrm>
            <a:off x="770011" y="3080540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each orbit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ADA827-F7A6-405F-A3F1-3901D216974C}"/>
              </a:ext>
            </a:extLst>
          </p:cNvPr>
          <p:cNvSpPr/>
          <p:nvPr/>
        </p:nvSpPr>
        <p:spPr>
          <a:xfrm>
            <a:off x="770011" y="2256738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of launches on each site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CD3E43-C0B3-4248-B25D-D5C6E65391B1}"/>
              </a:ext>
            </a:extLst>
          </p:cNvPr>
          <p:cNvSpPr/>
          <p:nvPr/>
        </p:nvSpPr>
        <p:spPr>
          <a:xfrm>
            <a:off x="770011" y="1432936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exploratory Data Analysis and determine Training Labels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84028A-33B5-48D2-BE57-1048315517EE}"/>
              </a:ext>
            </a:extLst>
          </p:cNvPr>
          <p:cNvSpPr/>
          <p:nvPr/>
        </p:nvSpPr>
        <p:spPr>
          <a:xfrm>
            <a:off x="770011" y="5551948"/>
            <a:ext cx="5325989" cy="5691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Exporting the data to CSV 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AC8D99-162D-49CC-B626-5A0CA642EB1A}"/>
              </a:ext>
            </a:extLst>
          </p:cNvPr>
          <p:cNvSpPr/>
          <p:nvPr/>
        </p:nvSpPr>
        <p:spPr>
          <a:xfrm>
            <a:off x="3304533" y="2002058"/>
            <a:ext cx="171785" cy="25468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5D9BDB9-A7A2-4F54-A2F1-F56D52D37409}"/>
              </a:ext>
            </a:extLst>
          </p:cNvPr>
          <p:cNvSpPr/>
          <p:nvPr/>
        </p:nvSpPr>
        <p:spPr>
          <a:xfrm>
            <a:off x="3304533" y="2824640"/>
            <a:ext cx="171785" cy="25468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691292C-027C-4AF4-9395-ED8FB032A822}"/>
              </a:ext>
            </a:extLst>
          </p:cNvPr>
          <p:cNvSpPr/>
          <p:nvPr/>
        </p:nvSpPr>
        <p:spPr>
          <a:xfrm>
            <a:off x="3304533" y="3649662"/>
            <a:ext cx="171785" cy="25468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DDC10E4-F7D7-4C44-9B23-A9FFC7B9C5DA}"/>
              </a:ext>
            </a:extLst>
          </p:cNvPr>
          <p:cNvSpPr/>
          <p:nvPr/>
        </p:nvSpPr>
        <p:spPr>
          <a:xfrm>
            <a:off x="3304533" y="4473462"/>
            <a:ext cx="171785" cy="25468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21B7D33-BE67-4279-81D6-CE91F60B5A3F}"/>
              </a:ext>
            </a:extLst>
          </p:cNvPr>
          <p:cNvSpPr/>
          <p:nvPr/>
        </p:nvSpPr>
        <p:spPr>
          <a:xfrm>
            <a:off x="3304533" y="5322071"/>
            <a:ext cx="171785" cy="25468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8D455-2040-4FD4-A1D0-3414E542B05A}"/>
              </a:ext>
            </a:extLst>
          </p:cNvPr>
          <p:cNvSpPr txBox="1"/>
          <p:nvPr/>
        </p:nvSpPr>
        <p:spPr>
          <a:xfrm>
            <a:off x="6278880" y="1432936"/>
            <a:ext cx="536197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In the dataset, there are various scenarios where the booster's landing was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not successful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. These instances can be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categorized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 based on different criteria. For instance,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True Ocean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indicates a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successful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landing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 in a specific oceanic region, while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False Ocean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signifies an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unsuccessful landing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in the ocean. Similarly,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True RTLS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denotes a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successful landing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on a ground pad, whereas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False RTLS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indicates an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unsuccessful ground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pad landing. Lastly,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True ASDS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represents a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successful landing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on a drone ship, while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False ASDS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corresponds to an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unsuccessful drone ship landing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.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badi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To streamline these outcomes for analysis, we have translated them into training labels. A label of "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1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signifies a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successful landing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, while “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0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" denotes an </a:t>
            </a:r>
            <a:r>
              <a:rPr lang="en-US" sz="1800" dirty="0">
                <a:solidFill>
                  <a:srgbClr val="00B0F0"/>
                </a:solidFill>
                <a:latin typeface="Abadi"/>
              </a:rPr>
              <a:t>unsuccessful landing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39B95A-EB16-4A52-9333-B9BCAA22494D}"/>
              </a:ext>
            </a:extLst>
          </p:cNvPr>
          <p:cNvGrpSpPr/>
          <p:nvPr/>
        </p:nvGrpSpPr>
        <p:grpSpPr>
          <a:xfrm>
            <a:off x="3579245" y="577602"/>
            <a:ext cx="5689611" cy="461665"/>
            <a:chOff x="2735313" y="6242545"/>
            <a:chExt cx="5689611" cy="461665"/>
          </a:xfrm>
        </p:grpSpPr>
        <p:sp>
          <p:nvSpPr>
            <p:cNvPr id="20" name="TextBox 19">
              <a:hlinkClick r:id="rId3"/>
              <a:extLst>
                <a:ext uri="{FF2B5EF4-FFF2-40B4-BE49-F238E27FC236}">
                  <a16:creationId xmlns:a16="http://schemas.microsoft.com/office/drawing/2014/main" id="{D0CC3D4B-F83F-486F-AD5A-2F2072CAF035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Data Wrangling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6D84DF5-D7C6-4B12-B7FF-5BD20DB9C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5535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0B0F0"/>
                </a:solidFill>
                <a:latin typeface="Abadi"/>
              </a:rPr>
              <a:t>We generated a series of charts to visually represent the data: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Mass, Flight Number vs. Launch Site, Payload Mass vs. Launch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Site,Orbit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Type vs. Success Rate, Flight Number vs. Orbit Type, Payload Mass vs. Orbit Type, Success Rate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00B0F0"/>
                </a:solidFill>
                <a:latin typeface="Abadi"/>
              </a:rPr>
              <a:t>Scatter plots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within these charts help </a:t>
            </a:r>
            <a:r>
              <a:rPr lang="en-US" sz="2000" dirty="0">
                <a:solidFill>
                  <a:srgbClr val="00B0F0"/>
                </a:solidFill>
                <a:latin typeface="Abadi"/>
              </a:rPr>
              <a:t>uncover potential relationships between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Abadi"/>
              </a:rPr>
              <a:t>variables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which could be invaluable in constructing machine learning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00B0F0"/>
                </a:solidFill>
                <a:latin typeface="Abadi"/>
              </a:rPr>
              <a:t>Bar charts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also employed to facilitate </a:t>
            </a:r>
            <a:r>
              <a:rPr lang="en-US" sz="2000" dirty="0">
                <a:solidFill>
                  <a:srgbClr val="00B0F0"/>
                </a:solidFill>
                <a:latin typeface="Abadi"/>
              </a:rPr>
              <a:t>comparisons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Abadi"/>
              </a:rPr>
              <a:t>between discrete categories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These charts aim to elucidate the connection between specific categories being compared and the corresponding measured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Furthermore, </a:t>
            </a:r>
            <a:r>
              <a:rPr lang="en-US" sz="2000" dirty="0">
                <a:solidFill>
                  <a:srgbClr val="00B0F0"/>
                </a:solidFill>
                <a:latin typeface="Abadi"/>
              </a:rPr>
              <a:t>line charts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utilized to track data trends over time, providing a time-series perspective on the information.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E965-836A-4F90-B2CE-1B3F60C55C60}"/>
              </a:ext>
            </a:extLst>
          </p:cNvPr>
          <p:cNvGrpSpPr/>
          <p:nvPr/>
        </p:nvGrpSpPr>
        <p:grpSpPr>
          <a:xfrm>
            <a:off x="6380480" y="577602"/>
            <a:ext cx="5689611" cy="461665"/>
            <a:chOff x="2735313" y="6242545"/>
            <a:chExt cx="5689611" cy="461665"/>
          </a:xfrm>
        </p:grpSpPr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798546C9-0402-4E7F-B933-31C7585F2D7B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Data Visualization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C9AC01-864B-4ECD-8FE0-CD23CD11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0729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8230"/>
            <a:ext cx="10687962" cy="51165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</a:rPr>
              <a:t>Conducted SQL queries encompassing various aspects of the space mission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Retrieving the </a:t>
            </a:r>
            <a:r>
              <a:rPr lang="en-US" sz="1900" dirty="0">
                <a:solidFill>
                  <a:srgbClr val="00B0F0"/>
                </a:solidFill>
              </a:rPr>
              <a:t>names of unique launch sites </a:t>
            </a:r>
            <a:r>
              <a:rPr lang="en-US" sz="1900" dirty="0"/>
              <a:t>involved in the space mission.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Displaying </a:t>
            </a:r>
            <a:r>
              <a:rPr lang="en-US" sz="1900" dirty="0">
                <a:solidFill>
                  <a:srgbClr val="00B0F0"/>
                </a:solidFill>
              </a:rPr>
              <a:t>five records </a:t>
            </a:r>
            <a:r>
              <a:rPr lang="en-US" sz="1900" dirty="0"/>
              <a:t>where launch sites commence with the string '</a:t>
            </a:r>
            <a:r>
              <a:rPr lang="en-US" sz="1900" dirty="0">
                <a:solidFill>
                  <a:srgbClr val="00B0F0"/>
                </a:solidFill>
              </a:rPr>
              <a:t>CCA</a:t>
            </a:r>
            <a:r>
              <a:rPr lang="en-US" sz="1900" dirty="0"/>
              <a:t>.'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B0F0"/>
                </a:solidFill>
              </a:rPr>
              <a:t>Calculating the total payload mass </a:t>
            </a:r>
            <a:r>
              <a:rPr lang="en-US" sz="1900" dirty="0"/>
              <a:t>transported by boosters launched under NASA's CRS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Determining the </a:t>
            </a:r>
            <a:r>
              <a:rPr lang="en-US" sz="1900" dirty="0">
                <a:solidFill>
                  <a:srgbClr val="00B0F0"/>
                </a:solidFill>
              </a:rPr>
              <a:t>average payload mass</a:t>
            </a:r>
            <a:r>
              <a:rPr lang="en-US" sz="1900" dirty="0"/>
              <a:t> carried by boosters of the F9 v1.1 version.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Listing the </a:t>
            </a:r>
            <a:r>
              <a:rPr lang="en-US" sz="1900" dirty="0">
                <a:solidFill>
                  <a:srgbClr val="00B0F0"/>
                </a:solidFill>
              </a:rPr>
              <a:t>date when the initial successful ground pad landing </a:t>
            </a:r>
            <a:r>
              <a:rPr lang="en-US" sz="1900" dirty="0"/>
              <a:t>outcome was achieved.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Enumerating the </a:t>
            </a:r>
            <a:r>
              <a:rPr lang="en-US" sz="1900" dirty="0">
                <a:solidFill>
                  <a:srgbClr val="00B0F0"/>
                </a:solidFill>
              </a:rPr>
              <a:t>names</a:t>
            </a:r>
            <a:r>
              <a:rPr lang="en-US" sz="1900" dirty="0"/>
              <a:t> of boosters that achieved success on drone ships, with payload masses ranging from </a:t>
            </a:r>
            <a:r>
              <a:rPr lang="en-US" sz="1900" dirty="0">
                <a:solidFill>
                  <a:srgbClr val="00B0F0"/>
                </a:solidFill>
              </a:rPr>
              <a:t>4000 to 6000.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Providing a tally of </a:t>
            </a:r>
            <a:r>
              <a:rPr lang="en-US" sz="1900" dirty="0">
                <a:solidFill>
                  <a:srgbClr val="00B0F0"/>
                </a:solidFill>
              </a:rPr>
              <a:t>the total number </a:t>
            </a:r>
            <a:r>
              <a:rPr lang="en-US" sz="1900" dirty="0"/>
              <a:t>of </a:t>
            </a:r>
            <a:r>
              <a:rPr lang="en-US" sz="1900" dirty="0">
                <a:solidFill>
                  <a:srgbClr val="00B0F0"/>
                </a:solidFill>
              </a:rPr>
              <a:t>successful</a:t>
            </a:r>
            <a:r>
              <a:rPr lang="en-US" sz="1900" dirty="0"/>
              <a:t> and </a:t>
            </a:r>
            <a:r>
              <a:rPr lang="en-US" sz="1900" dirty="0">
                <a:solidFill>
                  <a:srgbClr val="00B0F0"/>
                </a:solidFill>
              </a:rPr>
              <a:t>failed</a:t>
            </a:r>
            <a:r>
              <a:rPr lang="en-US" sz="1900" dirty="0"/>
              <a:t> mission </a:t>
            </a:r>
            <a:r>
              <a:rPr lang="en-US" sz="1900" dirty="0">
                <a:solidFill>
                  <a:srgbClr val="00B0F0"/>
                </a:solidFill>
              </a:rPr>
              <a:t>outcomes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Identifying the booster versions responsible for transporting </a:t>
            </a:r>
            <a:r>
              <a:rPr lang="en-US" sz="1900" dirty="0">
                <a:solidFill>
                  <a:srgbClr val="00B0F0"/>
                </a:solidFill>
              </a:rPr>
              <a:t>the maximum payload mass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Listing the </a:t>
            </a:r>
            <a:r>
              <a:rPr lang="en-US" sz="1900" dirty="0">
                <a:solidFill>
                  <a:srgbClr val="00B0F0"/>
                </a:solidFill>
              </a:rPr>
              <a:t>unsuccessful</a:t>
            </a:r>
            <a:r>
              <a:rPr lang="en-US" sz="1900" dirty="0"/>
              <a:t> landing outcomes on drone ships, including the booster versions and launch site names, specifically for the months within the year</a:t>
            </a:r>
            <a:r>
              <a:rPr lang="en-US" sz="1900" dirty="0">
                <a:solidFill>
                  <a:srgbClr val="00B0F0"/>
                </a:solidFill>
              </a:rPr>
              <a:t> 2015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Ranking the count of landing outcomes </a:t>
            </a:r>
            <a:r>
              <a:rPr lang="en-US" sz="1900" dirty="0">
                <a:solidFill>
                  <a:srgbClr val="00B0F0"/>
                </a:solidFill>
              </a:rPr>
              <a:t>Failure or Success </a:t>
            </a:r>
            <a:r>
              <a:rPr lang="en-US" sz="1900" dirty="0"/>
              <a:t>between the dates </a:t>
            </a:r>
            <a:r>
              <a:rPr lang="en-US" sz="1900" dirty="0">
                <a:solidFill>
                  <a:srgbClr val="00B0F0"/>
                </a:solidFill>
              </a:rPr>
              <a:t>2010-06-04 and 2017-03-20 </a:t>
            </a:r>
            <a:r>
              <a:rPr lang="en-US" sz="1900" dirty="0"/>
              <a:t>in descending order.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88C81C-E83E-4066-BBBD-001BEFE3E3CB}"/>
              </a:ext>
            </a:extLst>
          </p:cNvPr>
          <p:cNvGrpSpPr/>
          <p:nvPr/>
        </p:nvGrpSpPr>
        <p:grpSpPr>
          <a:xfrm>
            <a:off x="6918960" y="577602"/>
            <a:ext cx="5689611" cy="461665"/>
            <a:chOff x="2735313" y="6242545"/>
            <a:chExt cx="5689611" cy="461665"/>
          </a:xfrm>
        </p:grpSpPr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42D8583-34F7-449D-B68F-1B4B5EF6D9F5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EDA with SQL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1998383-6524-44A8-A617-A2D0E6CB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5209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69499"/>
            <a:ext cx="10515600" cy="451732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C7DDB"/>
                </a:solidFill>
              </a:rPr>
              <a:t>Summary of Map Markers and Distances Visualization: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Markers for All Launch Sites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We incorporated markers on the map to represent various launch sites. Specifically, we added markers for the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NASA Johnson Space Center with circle indicators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popup labels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text labels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using its latitude and longitude coordinates as the starting point. Additionally, we included markers for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all other launch sites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each marked with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circles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popup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labels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text labels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highlighting their geographical positions in relation to the Equator and nearby coastlines.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Colored Launch Outcome Markers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To provide insights into launch outcomes, we introduced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colored markers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Successful launches are denoted by </a:t>
            </a:r>
            <a:r>
              <a:rPr lang="en-US" sz="2100" dirty="0">
                <a:solidFill>
                  <a:srgbClr val="00B050"/>
                </a:solidFill>
                <a:latin typeface="Abadi" panose="020B0604020104020204" pitchFamily="34" charset="0"/>
              </a:rPr>
              <a:t>green markers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while unsuccessful ones are </a:t>
            </a:r>
            <a:r>
              <a:rPr lang="en-US" sz="2100" dirty="0">
                <a:solidFill>
                  <a:srgbClr val="FF0000"/>
                </a:solidFill>
                <a:latin typeface="Abadi" panose="020B0604020104020204" pitchFamily="34" charset="0"/>
              </a:rPr>
              <a:t>marked in red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use of Marker Clusters aids in identifying launch sites with higher success rates based on the clustering of green markers.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Distance Visualization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We enhanced the visualization by adding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colored lines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display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distances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KSC LC-39A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(as an example) and its proximity points, such as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railways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highways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coastlines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the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nearest city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These lines help viewers understand the spatial relationships between the launch site and its surroundings.</a:t>
            </a:r>
            <a:endParaRPr lang="en-US" sz="21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185E9A-3238-4189-B159-D52E0DFC68C7}"/>
              </a:ext>
            </a:extLst>
          </p:cNvPr>
          <p:cNvGrpSpPr/>
          <p:nvPr/>
        </p:nvGrpSpPr>
        <p:grpSpPr>
          <a:xfrm>
            <a:off x="7329571" y="582341"/>
            <a:ext cx="5689611" cy="461665"/>
            <a:chOff x="2735313" y="6242545"/>
            <a:chExt cx="5689611" cy="461665"/>
          </a:xfrm>
        </p:grpSpPr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7364C75B-460A-49FD-9606-7671B72EDF63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Folium Map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C1A881-CA6C-463A-AE35-E363E0A18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1388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0825"/>
            <a:ext cx="9745589" cy="4504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C7DDB"/>
                </a:solidFill>
              </a:rPr>
              <a:t>Summary of the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Launch Sites Dropdown List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Implemented a convenient dropdown list feature, allowing users to select their preferred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launch site effortlessly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Pie Chart for Launch Success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Introduced an informative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pie chart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overall count of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successful launches across all sites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Moreover, if users opt for a specific launch site, the chart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dynamically displays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versus failure counts for that particular site, providing valuable insights at a glance.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Payload Mass Range Slider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Incorporated a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user-friendly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slider control that enables users to specify the desired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payload mass range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enhancing the precision of data exploration.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Scatter Chart for Payload vs. Success Rate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Introduced a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scatter chart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depict the relationship between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payload mass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US" sz="2100" dirty="0">
                <a:solidFill>
                  <a:srgbClr val="00B0F0"/>
                </a:solidFill>
                <a:latin typeface="Abadi" panose="020B0604020104020204" pitchFamily="34" charset="0"/>
              </a:rPr>
              <a:t>launch success rate 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across different booster versions. This visualization aids in identifying potential correlations and patterns within the data.</a:t>
            </a:r>
            <a:endParaRPr lang="en-US" sz="21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DCA145-D984-46CA-814C-539313EFF0A9}"/>
              </a:ext>
            </a:extLst>
          </p:cNvPr>
          <p:cNvGrpSpPr/>
          <p:nvPr/>
        </p:nvGrpSpPr>
        <p:grpSpPr>
          <a:xfrm>
            <a:off x="7241566" y="582341"/>
            <a:ext cx="5689611" cy="461665"/>
            <a:chOff x="2735313" y="6242545"/>
            <a:chExt cx="5689611" cy="461665"/>
          </a:xfrm>
        </p:grpSpPr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0EDAEEB7-310C-4EF2-A10D-D053501FC9A2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Dashboard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23FA068-BCB7-47A3-89E8-0D9A0C0B7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8195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88A5B6-34FC-494C-A070-34C6849CF591}"/>
              </a:ext>
            </a:extLst>
          </p:cNvPr>
          <p:cNvSpPr/>
          <p:nvPr/>
        </p:nvSpPr>
        <p:spPr>
          <a:xfrm>
            <a:off x="898634" y="1684283"/>
            <a:ext cx="2270235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NumPy array from the column “Class” in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487B0A-6EA9-4254-98B6-A32C10C2501B}"/>
              </a:ext>
            </a:extLst>
          </p:cNvPr>
          <p:cNvSpPr/>
          <p:nvPr/>
        </p:nvSpPr>
        <p:spPr>
          <a:xfrm>
            <a:off x="3538484" y="1684283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Standardizing the data with </a:t>
            </a:r>
            <a:r>
              <a:rPr lang="en-US" dirty="0" err="1"/>
              <a:t>StandardScaler</a:t>
            </a:r>
            <a:r>
              <a:rPr lang="en-US" dirty="0"/>
              <a:t>, then fitting and transforming 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1D0499-C3CB-4B62-9958-E940543ED1F9}"/>
              </a:ext>
            </a:extLst>
          </p:cNvPr>
          <p:cNvSpPr/>
          <p:nvPr/>
        </p:nvSpPr>
        <p:spPr>
          <a:xfrm>
            <a:off x="6178332" y="1684283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Splitting the data into training and testing sets with </a:t>
            </a:r>
            <a:r>
              <a:rPr lang="en-US" dirty="0" err="1"/>
              <a:t>train_test_split</a:t>
            </a:r>
            <a:r>
              <a:rPr lang="en-US" dirty="0"/>
              <a:t> function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7A56A6-5504-4A4E-82B2-43B645B71267}"/>
              </a:ext>
            </a:extLst>
          </p:cNvPr>
          <p:cNvSpPr/>
          <p:nvPr/>
        </p:nvSpPr>
        <p:spPr>
          <a:xfrm>
            <a:off x="8818182" y="1684283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</a:t>
            </a:r>
            <a:r>
              <a:rPr lang="en-US" dirty="0" err="1"/>
              <a:t>GridSearchCV</a:t>
            </a:r>
            <a:r>
              <a:rPr lang="en-US" dirty="0"/>
              <a:t> object with cv = 10 to find the best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5F1832-FE88-4CD2-8CD4-36CBC8A3E976}"/>
              </a:ext>
            </a:extLst>
          </p:cNvPr>
          <p:cNvSpPr/>
          <p:nvPr/>
        </p:nvSpPr>
        <p:spPr>
          <a:xfrm>
            <a:off x="898634" y="4101784"/>
            <a:ext cx="2270235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the method performs best by examining the </a:t>
            </a:r>
            <a:r>
              <a:rPr lang="en-US" dirty="0" err="1"/>
              <a:t>Jaccard_score</a:t>
            </a:r>
            <a:r>
              <a:rPr lang="en-US" dirty="0"/>
              <a:t> and F1_score metrics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FDE73B-6A7A-4EC2-814A-179A731F4317}"/>
              </a:ext>
            </a:extLst>
          </p:cNvPr>
          <p:cNvSpPr/>
          <p:nvPr/>
        </p:nvSpPr>
        <p:spPr>
          <a:xfrm>
            <a:off x="3538484" y="4101784"/>
            <a:ext cx="2270236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Examining the confusion matrix for all 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AFF37F-4343-4D67-8D22-D824C9D9A8B1}"/>
              </a:ext>
            </a:extLst>
          </p:cNvPr>
          <p:cNvSpPr/>
          <p:nvPr/>
        </p:nvSpPr>
        <p:spPr>
          <a:xfrm>
            <a:off x="6178332" y="4101784"/>
            <a:ext cx="2270237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accuracy on the test data using the method .score() for all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94969D-7AC8-40F7-B0E0-2B3932A4ECB0}"/>
              </a:ext>
            </a:extLst>
          </p:cNvPr>
          <p:cNvSpPr/>
          <p:nvPr/>
        </p:nvSpPr>
        <p:spPr>
          <a:xfrm>
            <a:off x="8818182" y="4101784"/>
            <a:ext cx="2270238" cy="205214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Applying </a:t>
            </a:r>
            <a:r>
              <a:rPr lang="en-US" dirty="0" err="1"/>
              <a:t>GridSearchCV</a:t>
            </a:r>
            <a:r>
              <a:rPr lang="en-US" dirty="0"/>
              <a:t> on </a:t>
            </a:r>
            <a:r>
              <a:rPr lang="en-US" dirty="0" err="1"/>
              <a:t>LogReg</a:t>
            </a:r>
            <a:r>
              <a:rPr lang="en-US" dirty="0"/>
              <a:t>, SVM, Decision Tree, and KNN models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9B6B9B-10E7-45BE-80C2-C76182DE0A6B}"/>
              </a:ext>
            </a:extLst>
          </p:cNvPr>
          <p:cNvSpPr/>
          <p:nvPr/>
        </p:nvSpPr>
        <p:spPr>
          <a:xfrm>
            <a:off x="3168869" y="2412124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174140C-9868-43F5-A4CA-A3AD2CCA1E14}"/>
              </a:ext>
            </a:extLst>
          </p:cNvPr>
          <p:cNvSpPr/>
          <p:nvPr/>
        </p:nvSpPr>
        <p:spPr>
          <a:xfrm>
            <a:off x="5815721" y="2422695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D2A60E8-F7FC-418E-B146-6451D45511C7}"/>
              </a:ext>
            </a:extLst>
          </p:cNvPr>
          <p:cNvSpPr/>
          <p:nvPr/>
        </p:nvSpPr>
        <p:spPr>
          <a:xfrm>
            <a:off x="8436313" y="2403049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C6C424B-37DA-4434-B439-7D58CF5118B0}"/>
              </a:ext>
            </a:extLst>
          </p:cNvPr>
          <p:cNvSpPr/>
          <p:nvPr/>
        </p:nvSpPr>
        <p:spPr>
          <a:xfrm flipH="1">
            <a:off x="3157481" y="4820550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549F35-DE5A-4CC4-8059-E41F6A0A2E23}"/>
              </a:ext>
            </a:extLst>
          </p:cNvPr>
          <p:cNvSpPr/>
          <p:nvPr/>
        </p:nvSpPr>
        <p:spPr>
          <a:xfrm flipH="1">
            <a:off x="5804333" y="4831121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27323F-3260-4D6C-8543-E8571520C8BF}"/>
              </a:ext>
            </a:extLst>
          </p:cNvPr>
          <p:cNvSpPr/>
          <p:nvPr/>
        </p:nvSpPr>
        <p:spPr>
          <a:xfrm flipH="1">
            <a:off x="8424925" y="4811475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746985-A2BD-4022-BB3E-69696ABD9FDB}"/>
              </a:ext>
            </a:extLst>
          </p:cNvPr>
          <p:cNvSpPr/>
          <p:nvPr/>
        </p:nvSpPr>
        <p:spPr>
          <a:xfrm rot="5400000">
            <a:off x="9768495" y="3726042"/>
            <a:ext cx="369612" cy="34409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8B2F89-CE4F-4B53-BB05-DCF6927917E7}"/>
              </a:ext>
            </a:extLst>
          </p:cNvPr>
          <p:cNvGrpSpPr/>
          <p:nvPr/>
        </p:nvGrpSpPr>
        <p:grpSpPr>
          <a:xfrm>
            <a:off x="7241566" y="582341"/>
            <a:ext cx="5689611" cy="461665"/>
            <a:chOff x="2735313" y="6242545"/>
            <a:chExt cx="5689611" cy="461665"/>
          </a:xfrm>
        </p:grpSpPr>
        <p:sp>
          <p:nvSpPr>
            <p:cNvPr id="22" name="TextBox 21">
              <a:hlinkClick r:id="rId3"/>
              <a:extLst>
                <a:ext uri="{FF2B5EF4-FFF2-40B4-BE49-F238E27FC236}">
                  <a16:creationId xmlns:a16="http://schemas.microsoft.com/office/drawing/2014/main" id="{07F5E4C6-7682-4725-99F1-BF16A9161D0B}"/>
                </a:ext>
              </a:extLst>
            </p:cNvPr>
            <p:cNvSpPr txBox="1"/>
            <p:nvPr/>
          </p:nvSpPr>
          <p:spPr>
            <a:xfrm>
              <a:off x="2735313" y="6242545"/>
              <a:ext cx="5689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</a:rPr>
                <a:t>GitHub URL: Classification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2F6FA09-958A-4C98-AD78-AD603351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9060" y="6259090"/>
              <a:ext cx="369612" cy="369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B42874-DC4A-49A6-B1AC-19D28D7F9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1787" y="1827088"/>
            <a:ext cx="3203824" cy="32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16A36C-D5C5-4647-9460-F8306FA95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055" y="2011527"/>
            <a:ext cx="2644556" cy="2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3FB4E86-8B8F-46CE-A7C7-EEDDAB44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72051"/>
            <a:ext cx="10529439" cy="212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5D960-AC65-4A9C-8853-F0D29695AF97}"/>
              </a:ext>
            </a:extLst>
          </p:cNvPr>
          <p:cNvSpPr txBox="1"/>
          <p:nvPr/>
        </p:nvSpPr>
        <p:spPr>
          <a:xfrm>
            <a:off x="734028" y="3594391"/>
            <a:ext cx="1102259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initial flights in the dataset experienced a series of </a:t>
            </a:r>
            <a:r>
              <a:rPr lang="en-US" dirty="0">
                <a:solidFill>
                  <a:srgbClr val="00B0F0"/>
                </a:solidFill>
              </a:rPr>
              <a:t>failures</a:t>
            </a:r>
            <a:r>
              <a:rPr lang="en-US" dirty="0"/>
              <a:t>, while the most recent flights achieved </a:t>
            </a:r>
            <a:r>
              <a:rPr lang="en-US" dirty="0">
                <a:solidFill>
                  <a:srgbClr val="00B0F0"/>
                </a:solidFill>
              </a:rPr>
              <a:t>success</a:t>
            </a:r>
            <a:r>
              <a:rPr lang="en-US" dirty="0"/>
              <a:t>. This suggests an improvement in mission outcomes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CCAFS SLC 40 launch site accounts for approximately half of all launches, indicating its </a:t>
            </a:r>
            <a:r>
              <a:rPr lang="en-US" dirty="0">
                <a:solidFill>
                  <a:srgbClr val="00B0F0"/>
                </a:solidFill>
              </a:rPr>
              <a:t>significance</a:t>
            </a:r>
            <a:r>
              <a:rPr lang="en-US" dirty="0"/>
              <a:t> in the </a:t>
            </a:r>
            <a:r>
              <a:rPr lang="en-US" dirty="0">
                <a:solidFill>
                  <a:srgbClr val="00B0F0"/>
                </a:solidFill>
              </a:rPr>
              <a:t>space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mission program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specific launch sites, </a:t>
            </a:r>
            <a:r>
              <a:rPr lang="en-US" dirty="0">
                <a:solidFill>
                  <a:srgbClr val="00B0F0"/>
                </a:solidFill>
              </a:rPr>
              <a:t>VAFB SLC 4E </a:t>
            </a:r>
            <a:r>
              <a:rPr lang="en-US" dirty="0"/>
              <a:t>and </a:t>
            </a:r>
            <a:r>
              <a:rPr lang="en-US" dirty="0">
                <a:solidFill>
                  <a:srgbClr val="00B0F0"/>
                </a:solidFill>
              </a:rPr>
              <a:t>KSC LC 39A</a:t>
            </a:r>
            <a:r>
              <a:rPr lang="en-US" dirty="0"/>
              <a:t>, stand out with notably higher success rates compared to others. This underscores their effectiveness and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There's a plausible </a:t>
            </a:r>
            <a:r>
              <a:rPr lang="en-US" dirty="0">
                <a:solidFill>
                  <a:srgbClr val="00B0F0"/>
                </a:solidFill>
              </a:rPr>
              <a:t>assumption</a:t>
            </a:r>
            <a:r>
              <a:rPr lang="en-US" dirty="0"/>
              <a:t> that each new launch in the dataset is associated with a </a:t>
            </a:r>
            <a:r>
              <a:rPr lang="en-US" dirty="0">
                <a:solidFill>
                  <a:srgbClr val="00B0F0"/>
                </a:solidFill>
              </a:rPr>
              <a:t>higher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likelihood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of success</a:t>
            </a:r>
            <a:r>
              <a:rPr lang="en-US" dirty="0"/>
              <a:t>, given the historical progression from </a:t>
            </a:r>
            <a:r>
              <a:rPr lang="en-US" dirty="0">
                <a:solidFill>
                  <a:srgbClr val="00B0F0"/>
                </a:solidFill>
              </a:rPr>
              <a:t>failures to successes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790652-6E10-451B-B330-A4089418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48483"/>
            <a:ext cx="10687962" cy="2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93002-F78B-457A-B3CE-97C754C9A5C7}"/>
              </a:ext>
            </a:extLst>
          </p:cNvPr>
          <p:cNvSpPr txBox="1"/>
          <p:nvPr/>
        </p:nvSpPr>
        <p:spPr>
          <a:xfrm>
            <a:off x="734027" y="4144037"/>
            <a:ext cx="1102259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every launch site the </a:t>
            </a:r>
            <a:r>
              <a:rPr lang="en-US" dirty="0">
                <a:solidFill>
                  <a:srgbClr val="00B0F0"/>
                </a:solidFill>
              </a:rPr>
              <a:t>higher the payload mass</a:t>
            </a:r>
            <a:r>
              <a:rPr lang="en-US" dirty="0"/>
              <a:t>, the </a:t>
            </a:r>
            <a:r>
              <a:rPr lang="en-US" dirty="0">
                <a:solidFill>
                  <a:srgbClr val="00B0F0"/>
                </a:solidFill>
              </a:rPr>
              <a:t>higher the success rate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launches with payload mass over </a:t>
            </a:r>
            <a:r>
              <a:rPr lang="en-US" dirty="0">
                <a:solidFill>
                  <a:srgbClr val="00B0F0"/>
                </a:solidFill>
              </a:rPr>
              <a:t>8000 kg were successful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F2E9F4-3D89-416F-8C0A-9116CA2E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097" y="1551623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1C4659-4B37-4FEF-8434-2273067EC53E}"/>
              </a:ext>
            </a:extLst>
          </p:cNvPr>
          <p:cNvSpPr txBox="1"/>
          <p:nvPr/>
        </p:nvSpPr>
        <p:spPr>
          <a:xfrm>
            <a:off x="729869" y="1591020"/>
            <a:ext cx="53661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Orbits with </a:t>
            </a:r>
            <a:r>
              <a:rPr lang="en-US" dirty="0">
                <a:solidFill>
                  <a:srgbClr val="00B0F0"/>
                </a:solidFill>
              </a:rPr>
              <a:t>100% success rate</a:t>
            </a:r>
            <a:r>
              <a:rPr lang="en-US" dirty="0"/>
              <a:t>: ES-L1, GEO, HEO, SSO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Orbits with </a:t>
            </a:r>
            <a:r>
              <a:rPr lang="en-US" dirty="0">
                <a:solidFill>
                  <a:srgbClr val="00B0F0"/>
                </a:solidFill>
              </a:rPr>
              <a:t>0% success rate</a:t>
            </a:r>
            <a:r>
              <a:rPr lang="en-US" dirty="0"/>
              <a:t>: 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Orbits with success rate between </a:t>
            </a:r>
            <a:r>
              <a:rPr lang="en-US" dirty="0">
                <a:solidFill>
                  <a:srgbClr val="00B0F0"/>
                </a:solidFill>
              </a:rPr>
              <a:t>50% and 85%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GTO, ISS, LEO, MEO, PO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51BF35-DAB2-4E52-887E-CF944238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71407"/>
            <a:ext cx="10687962" cy="2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9B53F-353D-4475-90D5-60AE8E557EE8}"/>
              </a:ext>
            </a:extLst>
          </p:cNvPr>
          <p:cNvSpPr txBox="1"/>
          <p:nvPr/>
        </p:nvSpPr>
        <p:spPr>
          <a:xfrm>
            <a:off x="734027" y="4144037"/>
            <a:ext cx="1102259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LEO orbit the Success appears related to the </a:t>
            </a:r>
            <a:r>
              <a:rPr lang="en-US" dirty="0">
                <a:solidFill>
                  <a:srgbClr val="00B0F0"/>
                </a:solidFill>
              </a:rPr>
              <a:t>number of flights</a:t>
            </a:r>
            <a:r>
              <a:rPr lang="en-US" dirty="0"/>
              <a:t>; on the other hand, there seems to be </a:t>
            </a:r>
            <a:r>
              <a:rPr lang="en-US" dirty="0">
                <a:solidFill>
                  <a:srgbClr val="00B0F0"/>
                </a:solidFill>
              </a:rPr>
              <a:t>no relationship</a:t>
            </a:r>
            <a:r>
              <a:rPr lang="en-US" dirty="0"/>
              <a:t> between flight number and orbit type when the orbit is GTO orbit.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5F15B1-358E-46CC-B5FA-79C79F95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34271"/>
            <a:ext cx="10687962" cy="2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48559-5529-4C2D-82AC-12F552CE0768}"/>
              </a:ext>
            </a:extLst>
          </p:cNvPr>
          <p:cNvSpPr txBox="1"/>
          <p:nvPr/>
        </p:nvSpPr>
        <p:spPr>
          <a:xfrm>
            <a:off x="734027" y="4144037"/>
            <a:ext cx="1102259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mass seems to </a:t>
            </a:r>
            <a:r>
              <a:rPr lang="en-US" dirty="0">
                <a:solidFill>
                  <a:srgbClr val="00B0F0"/>
                </a:solidFill>
              </a:rPr>
              <a:t>correlate</a:t>
            </a:r>
            <a:r>
              <a:rPr lang="en-US" dirty="0"/>
              <a:t> with orbit </a:t>
            </a:r>
            <a:r>
              <a:rPr lang="en-US" dirty="0">
                <a:solidFill>
                  <a:srgbClr val="00B0F0"/>
                </a:solidFill>
              </a:rPr>
              <a:t>LEO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SSO</a:t>
            </a:r>
            <a:r>
              <a:rPr lang="en-US" dirty="0"/>
              <a:t> seem to have relatively </a:t>
            </a:r>
            <a:r>
              <a:rPr lang="en-US" dirty="0">
                <a:solidFill>
                  <a:srgbClr val="00B0F0"/>
                </a:solidFill>
              </a:rPr>
              <a:t>low payload 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</a:t>
            </a:r>
            <a:r>
              <a:rPr lang="en-US" dirty="0">
                <a:solidFill>
                  <a:srgbClr val="00B0F0"/>
                </a:solidFill>
              </a:rPr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successful</a:t>
            </a:r>
            <a:r>
              <a:rPr lang="en-US" dirty="0"/>
              <a:t> orbit </a:t>
            </a:r>
            <a:r>
              <a:rPr lang="en-US" dirty="0">
                <a:solidFill>
                  <a:srgbClr val="00B0F0"/>
                </a:solidFill>
              </a:rPr>
              <a:t>VLEO</a:t>
            </a:r>
            <a:r>
              <a:rPr lang="en-US" dirty="0"/>
              <a:t> only has payload mass values in the </a:t>
            </a:r>
            <a:r>
              <a:rPr lang="en-US" dirty="0">
                <a:solidFill>
                  <a:srgbClr val="00B0F0"/>
                </a:solidFill>
              </a:rPr>
              <a:t>higher</a:t>
            </a:r>
            <a:r>
              <a:rPr lang="en-US" dirty="0"/>
              <a:t> end of the range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24F604-D007-4463-AA29-FF367B6F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74" y="1696929"/>
            <a:ext cx="4249837" cy="29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41660-55D2-456A-ADBD-E252D053C6C5}"/>
              </a:ext>
            </a:extLst>
          </p:cNvPr>
          <p:cNvSpPr txBox="1"/>
          <p:nvPr/>
        </p:nvSpPr>
        <p:spPr>
          <a:xfrm>
            <a:off x="734027" y="4144037"/>
            <a:ext cx="630174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generally </a:t>
            </a:r>
            <a:r>
              <a:rPr lang="en-US" dirty="0">
                <a:solidFill>
                  <a:srgbClr val="00B0F0"/>
                </a:solidFill>
              </a:rPr>
              <a:t>increases</a:t>
            </a:r>
            <a:r>
              <a:rPr lang="en-US" dirty="0"/>
              <a:t> over time since </a:t>
            </a:r>
            <a:r>
              <a:rPr lang="en-US" dirty="0">
                <a:solidFill>
                  <a:srgbClr val="00B0F0"/>
                </a:solidFill>
              </a:rPr>
              <a:t>2013</a:t>
            </a:r>
            <a:r>
              <a:rPr lang="en-US" dirty="0"/>
              <a:t> with a slight dip in </a:t>
            </a:r>
            <a:r>
              <a:rPr lang="en-US" dirty="0">
                <a:solidFill>
                  <a:srgbClr val="00B0F0"/>
                </a:solidFill>
              </a:rPr>
              <a:t>2018</a:t>
            </a:r>
            <a:r>
              <a:rPr lang="en-US" dirty="0"/>
              <a:t> Success in recent years at around 80%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E29CB-4881-46CD-BF8C-7C2D92AA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2221"/>
            <a:ext cx="10738817" cy="2944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86965-D0DE-42E6-8096-25DF6353F8DC}"/>
              </a:ext>
            </a:extLst>
          </p:cNvPr>
          <p:cNvSpPr txBox="1"/>
          <p:nvPr/>
        </p:nvSpPr>
        <p:spPr>
          <a:xfrm>
            <a:off x="734027" y="4621557"/>
            <a:ext cx="107748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names</a:t>
            </a:r>
            <a:r>
              <a:rPr lang="en-US" dirty="0"/>
              <a:t> of the </a:t>
            </a:r>
            <a:r>
              <a:rPr lang="en-US" dirty="0">
                <a:solidFill>
                  <a:srgbClr val="00B0F0"/>
                </a:solidFill>
              </a:rPr>
              <a:t>unique launch sites </a:t>
            </a:r>
            <a:r>
              <a:rPr lang="en-US" dirty="0"/>
              <a:t>in the space mission.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EA85E-E0FF-401F-98BD-A397FADD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4437"/>
            <a:ext cx="10591800" cy="3635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B35AFE-DFA1-45B1-B064-9F48C0D9CAB3}"/>
              </a:ext>
            </a:extLst>
          </p:cNvPr>
          <p:cNvSpPr txBox="1"/>
          <p:nvPr/>
        </p:nvSpPr>
        <p:spPr>
          <a:xfrm>
            <a:off x="734027" y="5241507"/>
            <a:ext cx="107748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</a:t>
            </a:r>
            <a:r>
              <a:rPr lang="en-US" dirty="0">
                <a:solidFill>
                  <a:srgbClr val="00B0F0"/>
                </a:solidFill>
              </a:rPr>
              <a:t>5 records </a:t>
            </a:r>
            <a:r>
              <a:rPr lang="en-US" dirty="0"/>
              <a:t>where launch sites begin with </a:t>
            </a:r>
            <a:r>
              <a:rPr lang="en-US" dirty="0">
                <a:solidFill>
                  <a:srgbClr val="00B0F0"/>
                </a:solidFill>
              </a:rPr>
              <a:t>“CCA”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43456-6488-4C55-8975-15DE0BE2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70375"/>
            <a:ext cx="10591800" cy="178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4CDA40-E813-49C7-A788-12B3FD597590}"/>
              </a:ext>
            </a:extLst>
          </p:cNvPr>
          <p:cNvSpPr txBox="1"/>
          <p:nvPr/>
        </p:nvSpPr>
        <p:spPr>
          <a:xfrm>
            <a:off x="734027" y="4371207"/>
            <a:ext cx="107748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total payload mass </a:t>
            </a:r>
            <a:r>
              <a:rPr lang="en-US" dirty="0"/>
              <a:t>carried by boosters launched by </a:t>
            </a:r>
            <a:r>
              <a:rPr lang="en-US" dirty="0">
                <a:solidFill>
                  <a:srgbClr val="00B0F0"/>
                </a:solidFill>
              </a:rPr>
              <a:t>NASA (CRS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39387"/>
            <a:ext cx="10687961" cy="42989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B0F0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7AE789-7AB8-4CCF-8EC4-7C3B0734009F}"/>
              </a:ext>
            </a:extLst>
          </p:cNvPr>
          <p:cNvSpPr/>
          <p:nvPr/>
        </p:nvSpPr>
        <p:spPr>
          <a:xfrm>
            <a:off x="7918279" y="2309058"/>
            <a:ext cx="3252689" cy="1148007"/>
          </a:xfrm>
          <a:custGeom>
            <a:avLst/>
            <a:gdLst>
              <a:gd name="connsiteX0" fmla="*/ 0 w 3252689"/>
              <a:gd name="connsiteY0" fmla="*/ 1148008 h 1148007"/>
              <a:gd name="connsiteX1" fmla="*/ 861006 w 3252689"/>
              <a:gd name="connsiteY1" fmla="*/ 382669 h 1148007"/>
              <a:gd name="connsiteX2" fmla="*/ 1626345 w 3252689"/>
              <a:gd name="connsiteY2" fmla="*/ 765339 h 1148007"/>
              <a:gd name="connsiteX3" fmla="*/ 2296016 w 3252689"/>
              <a:gd name="connsiteY3" fmla="*/ 0 h 1148007"/>
              <a:gd name="connsiteX4" fmla="*/ 3252689 w 3252689"/>
              <a:gd name="connsiteY4" fmla="*/ 287002 h 114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689" h="1148007">
                <a:moveTo>
                  <a:pt x="0" y="1148008"/>
                </a:moveTo>
                <a:lnTo>
                  <a:pt x="861006" y="382669"/>
                </a:lnTo>
                <a:lnTo>
                  <a:pt x="1626345" y="765339"/>
                </a:lnTo>
                <a:lnTo>
                  <a:pt x="2296016" y="0"/>
                </a:lnTo>
                <a:lnTo>
                  <a:pt x="3252689" y="287002"/>
                </a:lnTo>
              </a:path>
            </a:pathLst>
          </a:custGeom>
          <a:noFill/>
          <a:ln w="95488" cap="flat">
            <a:solidFill>
              <a:srgbClr val="1C7D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A11214-2A4F-4A04-AFE7-EB7A4575F66F}"/>
              </a:ext>
            </a:extLst>
          </p:cNvPr>
          <p:cNvSpPr/>
          <p:nvPr/>
        </p:nvSpPr>
        <p:spPr>
          <a:xfrm>
            <a:off x="11027468" y="2452559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47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47"/>
                  <a:pt x="222752" y="0"/>
                  <a:pt x="143501" y="0"/>
                </a:cubicBezTo>
                <a:close/>
              </a:path>
            </a:pathLst>
          </a:custGeom>
          <a:solidFill>
            <a:srgbClr val="DFF0FE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C656AC-FE6A-4D36-856F-1FE64B8C31AB}"/>
              </a:ext>
            </a:extLst>
          </p:cNvPr>
          <p:cNvSpPr/>
          <p:nvPr/>
        </p:nvSpPr>
        <p:spPr>
          <a:xfrm>
            <a:off x="10979634" y="2404725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598FCC-3526-48BB-9154-07D7A42A0A95}"/>
              </a:ext>
            </a:extLst>
          </p:cNvPr>
          <p:cNvSpPr/>
          <p:nvPr/>
        </p:nvSpPr>
        <p:spPr>
          <a:xfrm>
            <a:off x="10070794" y="2165557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47"/>
                  <a:pt x="0" y="143501"/>
                </a:cubicBezTo>
                <a:cubicBezTo>
                  <a:pt x="0" y="222755"/>
                  <a:pt x="64250" y="287002"/>
                  <a:pt x="143501" y="287002"/>
                </a:cubicBezTo>
                <a:cubicBezTo>
                  <a:pt x="222752" y="287002"/>
                  <a:pt x="287002" y="222755"/>
                  <a:pt x="287002" y="143501"/>
                </a:cubicBezTo>
                <a:cubicBezTo>
                  <a:pt x="287002" y="64247"/>
                  <a:pt x="222752" y="0"/>
                  <a:pt x="143501" y="0"/>
                </a:cubicBezTo>
                <a:close/>
              </a:path>
            </a:pathLst>
          </a:custGeom>
          <a:solidFill>
            <a:srgbClr val="DFF0FE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2979B-7FC7-4F0B-B185-FCA4BDC91F32}"/>
              </a:ext>
            </a:extLst>
          </p:cNvPr>
          <p:cNvSpPr/>
          <p:nvPr/>
        </p:nvSpPr>
        <p:spPr>
          <a:xfrm>
            <a:off x="10022961" y="2117723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EDF4F2-93D4-45D5-8EB1-8AC14C9A9E69}"/>
              </a:ext>
            </a:extLst>
          </p:cNvPr>
          <p:cNvSpPr/>
          <p:nvPr/>
        </p:nvSpPr>
        <p:spPr>
          <a:xfrm>
            <a:off x="9401123" y="2930895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DFF0FE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1D38BA-D92B-44D6-9B2D-BD475A7FD5FB}"/>
              </a:ext>
            </a:extLst>
          </p:cNvPr>
          <p:cNvSpPr/>
          <p:nvPr/>
        </p:nvSpPr>
        <p:spPr>
          <a:xfrm>
            <a:off x="9353289" y="2883062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03AFB1-D084-46E8-AD8C-7C273E92482B}"/>
              </a:ext>
            </a:extLst>
          </p:cNvPr>
          <p:cNvSpPr/>
          <p:nvPr/>
        </p:nvSpPr>
        <p:spPr>
          <a:xfrm>
            <a:off x="8635784" y="2548226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DFF0FE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0B107F-C80B-42D2-A595-0DC72764E5BA}"/>
              </a:ext>
            </a:extLst>
          </p:cNvPr>
          <p:cNvSpPr/>
          <p:nvPr/>
        </p:nvSpPr>
        <p:spPr>
          <a:xfrm>
            <a:off x="8587951" y="2500392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66EE9B-03B6-4018-BBD8-66C9BDEB29CF}"/>
              </a:ext>
            </a:extLst>
          </p:cNvPr>
          <p:cNvSpPr/>
          <p:nvPr/>
        </p:nvSpPr>
        <p:spPr>
          <a:xfrm>
            <a:off x="7774778" y="3313565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47" y="0"/>
                  <a:pt x="0" y="64250"/>
                  <a:pt x="0" y="143501"/>
                </a:cubicBezTo>
                <a:cubicBezTo>
                  <a:pt x="0" y="222752"/>
                  <a:pt x="64247" y="287002"/>
                  <a:pt x="143501" y="287002"/>
                </a:cubicBezTo>
                <a:cubicBezTo>
                  <a:pt x="222755" y="287002"/>
                  <a:pt x="287002" y="222752"/>
                  <a:pt x="287002" y="143501"/>
                </a:cubicBezTo>
                <a:cubicBezTo>
                  <a:pt x="287002" y="64250"/>
                  <a:pt x="222755" y="0"/>
                  <a:pt x="143501" y="0"/>
                </a:cubicBezTo>
                <a:close/>
              </a:path>
            </a:pathLst>
          </a:custGeom>
          <a:solidFill>
            <a:srgbClr val="DFF0FE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C03835-882B-4BA1-B5A0-38F07FD8FB22}"/>
              </a:ext>
            </a:extLst>
          </p:cNvPr>
          <p:cNvSpPr/>
          <p:nvPr/>
        </p:nvSpPr>
        <p:spPr>
          <a:xfrm>
            <a:off x="7726945" y="3265731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FA9FF1-57CB-40EC-8867-D1AC83E010CE}"/>
              </a:ext>
            </a:extLst>
          </p:cNvPr>
          <p:cNvSpPr/>
          <p:nvPr/>
        </p:nvSpPr>
        <p:spPr>
          <a:xfrm>
            <a:off x="7918279" y="3648400"/>
            <a:ext cx="3252689" cy="1148007"/>
          </a:xfrm>
          <a:custGeom>
            <a:avLst/>
            <a:gdLst>
              <a:gd name="connsiteX0" fmla="*/ 0 w 3252689"/>
              <a:gd name="connsiteY0" fmla="*/ 1148008 h 1148007"/>
              <a:gd name="connsiteX1" fmla="*/ 861006 w 3252689"/>
              <a:gd name="connsiteY1" fmla="*/ 382669 h 1148007"/>
              <a:gd name="connsiteX2" fmla="*/ 1626345 w 3252689"/>
              <a:gd name="connsiteY2" fmla="*/ 765339 h 1148007"/>
              <a:gd name="connsiteX3" fmla="*/ 2391683 w 3252689"/>
              <a:gd name="connsiteY3" fmla="*/ 191335 h 1148007"/>
              <a:gd name="connsiteX4" fmla="*/ 3252689 w 3252689"/>
              <a:gd name="connsiteY4" fmla="*/ 0 h 114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2689" h="1148007">
                <a:moveTo>
                  <a:pt x="0" y="1148008"/>
                </a:moveTo>
                <a:lnTo>
                  <a:pt x="861006" y="382669"/>
                </a:lnTo>
                <a:lnTo>
                  <a:pt x="1626345" y="765339"/>
                </a:lnTo>
                <a:lnTo>
                  <a:pt x="2391683" y="191335"/>
                </a:lnTo>
                <a:lnTo>
                  <a:pt x="3252689" y="0"/>
                </a:lnTo>
              </a:path>
            </a:pathLst>
          </a:custGeom>
          <a:noFill/>
          <a:ln w="95488" cap="flat">
            <a:solidFill>
              <a:srgbClr val="1C7D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E93B68-11A5-4869-A9D3-7E7F0226D0FF}"/>
              </a:ext>
            </a:extLst>
          </p:cNvPr>
          <p:cNvSpPr/>
          <p:nvPr/>
        </p:nvSpPr>
        <p:spPr>
          <a:xfrm>
            <a:off x="11027468" y="3504899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98CCFD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65F848-A729-45F4-B50D-27D7358F4070}"/>
              </a:ext>
            </a:extLst>
          </p:cNvPr>
          <p:cNvSpPr/>
          <p:nvPr/>
        </p:nvSpPr>
        <p:spPr>
          <a:xfrm>
            <a:off x="10979634" y="3457066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51892E-185C-4312-8F49-2F932A1D180C}"/>
              </a:ext>
            </a:extLst>
          </p:cNvPr>
          <p:cNvSpPr/>
          <p:nvPr/>
        </p:nvSpPr>
        <p:spPr>
          <a:xfrm>
            <a:off x="10166462" y="3696234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98CCFD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966751F-30C1-45C3-814F-6FA86906309F}"/>
              </a:ext>
            </a:extLst>
          </p:cNvPr>
          <p:cNvSpPr/>
          <p:nvPr/>
        </p:nvSpPr>
        <p:spPr>
          <a:xfrm>
            <a:off x="10118628" y="3648400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4BA7E5F-05C3-4F10-93FE-EB7393849C0A}"/>
              </a:ext>
            </a:extLst>
          </p:cNvPr>
          <p:cNvSpPr/>
          <p:nvPr/>
        </p:nvSpPr>
        <p:spPr>
          <a:xfrm>
            <a:off x="9401123" y="4270238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98CCFD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CA8876-4E22-444E-85C2-7533A6202901}"/>
              </a:ext>
            </a:extLst>
          </p:cNvPr>
          <p:cNvSpPr/>
          <p:nvPr/>
        </p:nvSpPr>
        <p:spPr>
          <a:xfrm>
            <a:off x="9353289" y="4222404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FC066E6-E1EB-4A68-B688-56490A88F525}"/>
              </a:ext>
            </a:extLst>
          </p:cNvPr>
          <p:cNvSpPr/>
          <p:nvPr/>
        </p:nvSpPr>
        <p:spPr>
          <a:xfrm>
            <a:off x="8635784" y="3887569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50" y="0"/>
                  <a:pt x="0" y="64250"/>
                  <a:pt x="0" y="143501"/>
                </a:cubicBezTo>
                <a:cubicBezTo>
                  <a:pt x="0" y="222752"/>
                  <a:pt x="64250" y="287002"/>
                  <a:pt x="143501" y="287002"/>
                </a:cubicBezTo>
                <a:cubicBezTo>
                  <a:pt x="222752" y="287002"/>
                  <a:pt x="287002" y="222752"/>
                  <a:pt x="287002" y="143501"/>
                </a:cubicBezTo>
                <a:cubicBezTo>
                  <a:pt x="287002" y="64250"/>
                  <a:pt x="222752" y="0"/>
                  <a:pt x="143501" y="0"/>
                </a:cubicBezTo>
                <a:close/>
              </a:path>
            </a:pathLst>
          </a:custGeom>
          <a:solidFill>
            <a:srgbClr val="98CCFD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95715DD-34F8-4014-A839-81D0F75D5CF3}"/>
              </a:ext>
            </a:extLst>
          </p:cNvPr>
          <p:cNvSpPr/>
          <p:nvPr/>
        </p:nvSpPr>
        <p:spPr>
          <a:xfrm>
            <a:off x="8587951" y="3839735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83283F4-8E0C-4486-8694-8AA2B376EE59}"/>
              </a:ext>
            </a:extLst>
          </p:cNvPr>
          <p:cNvSpPr/>
          <p:nvPr/>
        </p:nvSpPr>
        <p:spPr>
          <a:xfrm>
            <a:off x="7774778" y="4652907"/>
            <a:ext cx="287001" cy="287001"/>
          </a:xfrm>
          <a:custGeom>
            <a:avLst/>
            <a:gdLst>
              <a:gd name="connsiteX0" fmla="*/ 143501 w 287001"/>
              <a:gd name="connsiteY0" fmla="*/ 0 h 287001"/>
              <a:gd name="connsiteX1" fmla="*/ 0 w 287001"/>
              <a:gd name="connsiteY1" fmla="*/ 143501 h 287001"/>
              <a:gd name="connsiteX2" fmla="*/ 143501 w 287001"/>
              <a:gd name="connsiteY2" fmla="*/ 287002 h 287001"/>
              <a:gd name="connsiteX3" fmla="*/ 287002 w 287001"/>
              <a:gd name="connsiteY3" fmla="*/ 143501 h 287001"/>
              <a:gd name="connsiteX4" fmla="*/ 143501 w 287001"/>
              <a:gd name="connsiteY4" fmla="*/ 0 h 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001" h="287001">
                <a:moveTo>
                  <a:pt x="143501" y="0"/>
                </a:moveTo>
                <a:cubicBezTo>
                  <a:pt x="64247" y="0"/>
                  <a:pt x="0" y="64250"/>
                  <a:pt x="0" y="143501"/>
                </a:cubicBezTo>
                <a:cubicBezTo>
                  <a:pt x="0" y="222752"/>
                  <a:pt x="64247" y="287002"/>
                  <a:pt x="143501" y="287002"/>
                </a:cubicBezTo>
                <a:cubicBezTo>
                  <a:pt x="222755" y="287002"/>
                  <a:pt x="287002" y="222752"/>
                  <a:pt x="287002" y="143501"/>
                </a:cubicBezTo>
                <a:cubicBezTo>
                  <a:pt x="287002" y="64250"/>
                  <a:pt x="222755" y="0"/>
                  <a:pt x="143501" y="0"/>
                </a:cubicBezTo>
                <a:close/>
              </a:path>
            </a:pathLst>
          </a:custGeom>
          <a:solidFill>
            <a:srgbClr val="98CCFD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9665A61-2EBF-4154-91E5-AB7939619362}"/>
              </a:ext>
            </a:extLst>
          </p:cNvPr>
          <p:cNvSpPr/>
          <p:nvPr/>
        </p:nvSpPr>
        <p:spPr>
          <a:xfrm>
            <a:off x="7726945" y="4605074"/>
            <a:ext cx="382669" cy="382669"/>
          </a:xfrm>
          <a:custGeom>
            <a:avLst/>
            <a:gdLst>
              <a:gd name="connsiteX0" fmla="*/ 191335 w 382669"/>
              <a:gd name="connsiteY0" fmla="*/ 95667 h 382669"/>
              <a:gd name="connsiteX1" fmla="*/ 287002 w 382669"/>
              <a:gd name="connsiteY1" fmla="*/ 191335 h 382669"/>
              <a:gd name="connsiteX2" fmla="*/ 191335 w 382669"/>
              <a:gd name="connsiteY2" fmla="*/ 287002 h 382669"/>
              <a:gd name="connsiteX3" fmla="*/ 95667 w 382669"/>
              <a:gd name="connsiteY3" fmla="*/ 191335 h 382669"/>
              <a:gd name="connsiteX4" fmla="*/ 191335 w 382669"/>
              <a:gd name="connsiteY4" fmla="*/ 95667 h 382669"/>
              <a:gd name="connsiteX5" fmla="*/ 191335 w 382669"/>
              <a:gd name="connsiteY5" fmla="*/ 0 h 382669"/>
              <a:gd name="connsiteX6" fmla="*/ 0 w 382669"/>
              <a:gd name="connsiteY6" fmla="*/ 191335 h 382669"/>
              <a:gd name="connsiteX7" fmla="*/ 191335 w 382669"/>
              <a:gd name="connsiteY7" fmla="*/ 382669 h 382669"/>
              <a:gd name="connsiteX8" fmla="*/ 382669 w 382669"/>
              <a:gd name="connsiteY8" fmla="*/ 191335 h 382669"/>
              <a:gd name="connsiteX9" fmla="*/ 191335 w 382669"/>
              <a:gd name="connsiteY9" fmla="*/ 0 h 382669"/>
              <a:gd name="connsiteX10" fmla="*/ 191335 w 382669"/>
              <a:gd name="connsiteY10" fmla="*/ 0 h 38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2669" h="382669">
                <a:moveTo>
                  <a:pt x="191335" y="95667"/>
                </a:moveTo>
                <a:cubicBezTo>
                  <a:pt x="244047" y="95667"/>
                  <a:pt x="287002" y="138622"/>
                  <a:pt x="287002" y="191335"/>
                </a:cubicBezTo>
                <a:cubicBezTo>
                  <a:pt x="287002" y="244047"/>
                  <a:pt x="244047" y="287002"/>
                  <a:pt x="191335" y="287002"/>
                </a:cubicBezTo>
                <a:cubicBezTo>
                  <a:pt x="138622" y="287002"/>
                  <a:pt x="95667" y="244047"/>
                  <a:pt x="95667" y="191335"/>
                </a:cubicBezTo>
                <a:cubicBezTo>
                  <a:pt x="95667" y="138622"/>
                  <a:pt x="138622" y="95667"/>
                  <a:pt x="191335" y="95667"/>
                </a:cubicBezTo>
                <a:moveTo>
                  <a:pt x="191335" y="0"/>
                </a:moveTo>
                <a:cubicBezTo>
                  <a:pt x="85622" y="0"/>
                  <a:pt x="0" y="85622"/>
                  <a:pt x="0" y="191335"/>
                </a:cubicBezTo>
                <a:cubicBezTo>
                  <a:pt x="0" y="297047"/>
                  <a:pt x="85622" y="382669"/>
                  <a:pt x="191335" y="382669"/>
                </a:cubicBezTo>
                <a:cubicBezTo>
                  <a:pt x="297047" y="382669"/>
                  <a:pt x="382669" y="297047"/>
                  <a:pt x="382669" y="191335"/>
                </a:cubicBezTo>
                <a:cubicBezTo>
                  <a:pt x="382669" y="85622"/>
                  <a:pt x="297047" y="0"/>
                  <a:pt x="191335" y="0"/>
                </a:cubicBezTo>
                <a:lnTo>
                  <a:pt x="191335" y="0"/>
                </a:lnTo>
                <a:close/>
              </a:path>
            </a:pathLst>
          </a:custGeom>
          <a:solidFill>
            <a:srgbClr val="1C7DDB"/>
          </a:solidFill>
          <a:ln w="95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5CB41-2102-4DA2-9919-8AA0DBC8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09725"/>
            <a:ext cx="10553700" cy="1819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48D95-B72D-4B8A-8D8C-4EB5DF3A4D8C}"/>
              </a:ext>
            </a:extLst>
          </p:cNvPr>
          <p:cNvSpPr txBox="1"/>
          <p:nvPr/>
        </p:nvSpPr>
        <p:spPr>
          <a:xfrm>
            <a:off x="734027" y="4371207"/>
            <a:ext cx="107748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</a:t>
            </a:r>
            <a:r>
              <a:rPr lang="en-US" dirty="0">
                <a:solidFill>
                  <a:srgbClr val="00B0F0"/>
                </a:solidFill>
              </a:rPr>
              <a:t>average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payload mass </a:t>
            </a:r>
            <a:r>
              <a:rPr lang="en-US" dirty="0"/>
              <a:t>carried by booster </a:t>
            </a:r>
            <a:r>
              <a:rPr lang="en-US" dirty="0">
                <a:solidFill>
                  <a:srgbClr val="00B0F0"/>
                </a:solidFill>
              </a:rPr>
              <a:t>version F9 v1.1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8D4F8-8C9A-4515-AD10-679F91F4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558290"/>
            <a:ext cx="10582275" cy="179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61617-0DF7-441F-95D5-5126E88B5FF0}"/>
              </a:ext>
            </a:extLst>
          </p:cNvPr>
          <p:cNvSpPr txBox="1"/>
          <p:nvPr/>
        </p:nvSpPr>
        <p:spPr>
          <a:xfrm>
            <a:off x="734027" y="4371207"/>
            <a:ext cx="1077480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date</a:t>
            </a:r>
            <a:r>
              <a:rPr lang="en-US" dirty="0"/>
              <a:t> when the </a:t>
            </a:r>
            <a:r>
              <a:rPr lang="en-US" dirty="0">
                <a:solidFill>
                  <a:srgbClr val="00B0F0"/>
                </a:solidFill>
              </a:rPr>
              <a:t>first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successful landing </a:t>
            </a:r>
            <a:r>
              <a:rPr lang="en-US" dirty="0"/>
              <a:t>outcome in </a:t>
            </a:r>
            <a:r>
              <a:rPr lang="en-US" dirty="0">
                <a:solidFill>
                  <a:srgbClr val="00B0F0"/>
                </a:solidFill>
              </a:rPr>
              <a:t>ground pad</a:t>
            </a:r>
            <a:r>
              <a:rPr lang="en-US" dirty="0"/>
              <a:t> was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61C39-057E-4660-B0B8-EEE5A22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558830"/>
            <a:ext cx="105822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9414C-D6DA-4FFB-8E90-C272BDF346E2}"/>
              </a:ext>
            </a:extLst>
          </p:cNvPr>
          <p:cNvSpPr txBox="1"/>
          <p:nvPr/>
        </p:nvSpPr>
        <p:spPr>
          <a:xfrm>
            <a:off x="770011" y="4634424"/>
            <a:ext cx="107748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names</a:t>
            </a:r>
            <a:r>
              <a:rPr lang="en-US" dirty="0"/>
              <a:t> of the boosters which have </a:t>
            </a:r>
            <a:r>
              <a:rPr lang="en-US" dirty="0">
                <a:solidFill>
                  <a:srgbClr val="00B0F0"/>
                </a:solidFill>
              </a:rPr>
              <a:t>success</a:t>
            </a:r>
            <a:r>
              <a:rPr lang="en-US" dirty="0"/>
              <a:t> in drone ship and have </a:t>
            </a:r>
            <a:r>
              <a:rPr lang="en-US" dirty="0">
                <a:solidFill>
                  <a:srgbClr val="00B0F0"/>
                </a:solidFill>
              </a:rPr>
              <a:t>payload mass greater </a:t>
            </a:r>
            <a:r>
              <a:rPr lang="en-US" dirty="0"/>
              <a:t>than </a:t>
            </a:r>
            <a:r>
              <a:rPr lang="en-US" dirty="0">
                <a:solidFill>
                  <a:srgbClr val="00B0F0"/>
                </a:solidFill>
              </a:rPr>
              <a:t>4000</a:t>
            </a:r>
            <a:r>
              <a:rPr lang="en-US" dirty="0"/>
              <a:t> but </a:t>
            </a:r>
            <a:r>
              <a:rPr lang="en-US" dirty="0">
                <a:solidFill>
                  <a:srgbClr val="00B0F0"/>
                </a:solidFill>
              </a:rPr>
              <a:t>less than 6000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7EFCF-58F2-4780-BD93-3E048182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529397"/>
            <a:ext cx="10601325" cy="2600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F48C5-8E41-486B-839B-EF284A3E1DFD}"/>
              </a:ext>
            </a:extLst>
          </p:cNvPr>
          <p:cNvSpPr txBox="1"/>
          <p:nvPr/>
        </p:nvSpPr>
        <p:spPr>
          <a:xfrm>
            <a:off x="770011" y="4634424"/>
            <a:ext cx="1077480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total number </a:t>
            </a:r>
            <a:r>
              <a:rPr lang="en-US" dirty="0"/>
              <a:t>of </a:t>
            </a:r>
            <a:r>
              <a:rPr lang="en-US" dirty="0">
                <a:solidFill>
                  <a:srgbClr val="00B0F0"/>
                </a:solidFill>
              </a:rPr>
              <a:t>successful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failure</a:t>
            </a:r>
            <a:r>
              <a:rPr lang="en-US" dirty="0"/>
              <a:t> mission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B077F-B957-4B7F-B568-8B630ABC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90333"/>
            <a:ext cx="10591800" cy="3618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1D2050-CE87-4192-B03A-186593A91389}"/>
              </a:ext>
            </a:extLst>
          </p:cNvPr>
          <p:cNvSpPr txBox="1"/>
          <p:nvPr/>
        </p:nvSpPr>
        <p:spPr>
          <a:xfrm>
            <a:off x="770011" y="5197271"/>
            <a:ext cx="107748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names</a:t>
            </a:r>
            <a:r>
              <a:rPr lang="en-US" dirty="0"/>
              <a:t> of the booster versions which have carried the </a:t>
            </a:r>
            <a:r>
              <a:rPr lang="en-US" dirty="0">
                <a:solidFill>
                  <a:srgbClr val="00B0F0"/>
                </a:solidFill>
              </a:rPr>
              <a:t>maximum payload mass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32C4F-5BE1-4AF9-A84A-9D350DC1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89392"/>
            <a:ext cx="10591800" cy="231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2C93-654B-419E-846E-DEBFCE030BE2}"/>
              </a:ext>
            </a:extLst>
          </p:cNvPr>
          <p:cNvSpPr txBox="1"/>
          <p:nvPr/>
        </p:nvSpPr>
        <p:spPr>
          <a:xfrm>
            <a:off x="770011" y="4217897"/>
            <a:ext cx="1077480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Displaying the </a:t>
            </a:r>
            <a:r>
              <a:rPr lang="en-US" dirty="0">
                <a:solidFill>
                  <a:srgbClr val="00B0F0"/>
                </a:solidFill>
              </a:rPr>
              <a:t>failed landing outcomes in drone ship</a:t>
            </a:r>
            <a:r>
              <a:rPr lang="en-US" dirty="0"/>
              <a:t>, their </a:t>
            </a:r>
            <a:r>
              <a:rPr lang="en-US" dirty="0">
                <a:solidFill>
                  <a:srgbClr val="00B0F0"/>
                </a:solidFill>
              </a:rPr>
              <a:t>booster versions </a:t>
            </a:r>
            <a:r>
              <a:rPr lang="en-US" dirty="0"/>
              <a:t>and </a:t>
            </a:r>
            <a:r>
              <a:rPr lang="en-US" dirty="0">
                <a:solidFill>
                  <a:srgbClr val="00B0F0"/>
                </a:solidFill>
              </a:rPr>
              <a:t>launch site names </a:t>
            </a:r>
            <a:r>
              <a:rPr lang="en-US" dirty="0"/>
              <a:t>for the months in year </a:t>
            </a:r>
            <a:r>
              <a:rPr lang="en-US" dirty="0">
                <a:solidFill>
                  <a:srgbClr val="00B0F0"/>
                </a:solidFill>
              </a:rPr>
              <a:t>2015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66D78-86E0-4859-86D4-20D89367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404450"/>
            <a:ext cx="10601325" cy="3492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E15E0-D24B-44A6-9AAC-161B7106C7D4}"/>
              </a:ext>
            </a:extLst>
          </p:cNvPr>
          <p:cNvSpPr txBox="1"/>
          <p:nvPr/>
        </p:nvSpPr>
        <p:spPr>
          <a:xfrm>
            <a:off x="770011" y="5057466"/>
            <a:ext cx="921726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Ranking</a:t>
            </a:r>
            <a:r>
              <a:rPr lang="en-US" dirty="0"/>
              <a:t> the </a:t>
            </a:r>
            <a:r>
              <a:rPr lang="en-US" dirty="0">
                <a:solidFill>
                  <a:srgbClr val="00B0F0"/>
                </a:solidFill>
              </a:rPr>
              <a:t>count of landing outcomes </a:t>
            </a:r>
            <a:r>
              <a:rPr lang="en-US" dirty="0"/>
              <a:t>(such as Failure (drone ship) or Success (ground pad)) between the date </a:t>
            </a:r>
            <a:r>
              <a:rPr lang="en-US" dirty="0">
                <a:solidFill>
                  <a:srgbClr val="00B0F0"/>
                </a:solidFill>
              </a:rPr>
              <a:t>2010-06-04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2017-03-20</a:t>
            </a:r>
            <a:r>
              <a:rPr lang="en-US" dirty="0"/>
              <a:t> in </a:t>
            </a:r>
            <a:r>
              <a:rPr lang="en-US" dirty="0">
                <a:solidFill>
                  <a:srgbClr val="00B0F0"/>
                </a:solidFill>
              </a:rPr>
              <a:t>descending order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40F39-B619-4CE9-9C54-2C94DD4D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02" y="1691735"/>
            <a:ext cx="6063409" cy="3077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A83C2-CBF0-41E8-8AD1-91E3D930B34C}"/>
              </a:ext>
            </a:extLst>
          </p:cNvPr>
          <p:cNvSpPr txBox="1"/>
          <p:nvPr/>
        </p:nvSpPr>
        <p:spPr>
          <a:xfrm>
            <a:off x="770011" y="1691735"/>
            <a:ext cx="386294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Most launch sites are situated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near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Equator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due to the region's faster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rotational speed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When a spacecraft is launched from this location, it not only ascends into space but also retains its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pre-launch velocity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This velocity is crucial for maintaining the necessary speed to stay in orbit.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26D2-50CB-494E-825C-76539C9E9085}"/>
              </a:ext>
            </a:extLst>
          </p:cNvPr>
          <p:cNvSpPr txBox="1"/>
          <p:nvPr/>
        </p:nvSpPr>
        <p:spPr>
          <a:xfrm>
            <a:off x="770011" y="4929744"/>
            <a:ext cx="9755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Furthermore, all launch sites are strategically located in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close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proximity to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coastlines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Launching rockets towards the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ocean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serves to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minimize the potential danger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of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debris falling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or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exploding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near populated areas.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Markers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F8B5F-735E-4964-A13A-5F86855F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691735"/>
            <a:ext cx="4483417" cy="4319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01EA9-2015-45FA-A5F5-D80F7F0ADB8F}"/>
              </a:ext>
            </a:extLst>
          </p:cNvPr>
          <p:cNvSpPr txBox="1"/>
          <p:nvPr/>
        </p:nvSpPr>
        <p:spPr>
          <a:xfrm>
            <a:off x="770011" y="1691735"/>
            <a:ext cx="566126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By referencing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color-coded markers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we can readily discern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launch sites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notably high success rates. A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green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marker signifies a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successful launch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while a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red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marker indicates a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failed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one.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Launch Site KSC LC-39A boasts an exceptionally impressive track record of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successful launches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39387"/>
            <a:ext cx="10687961" cy="42989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B0F0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C4D0AB-21DA-4BC9-BFD6-2202738A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4812" y="1794256"/>
            <a:ext cx="3269487" cy="32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6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Proximities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386A0-6FD1-4712-BE49-BA29B0EBD380}"/>
              </a:ext>
            </a:extLst>
          </p:cNvPr>
          <p:cNvSpPr txBox="1"/>
          <p:nvPr/>
        </p:nvSpPr>
        <p:spPr>
          <a:xfrm>
            <a:off x="770011" y="1691735"/>
            <a:ext cx="44115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From the visual analysis of the launch site KSC LC-39A we can clearly see that it is: relative close to railway (</a:t>
            </a:r>
            <a:r>
              <a:rPr lang="en-US" dirty="0">
                <a:solidFill>
                  <a:srgbClr val="00B0F0"/>
                </a:solidFill>
              </a:rPr>
              <a:t>15.23 km</a:t>
            </a:r>
            <a:r>
              <a:rPr lang="en-US" dirty="0"/>
              <a:t>) - relative close to highway (</a:t>
            </a:r>
            <a:r>
              <a:rPr lang="en-US" dirty="0">
                <a:solidFill>
                  <a:srgbClr val="00B0F0"/>
                </a:solidFill>
              </a:rPr>
              <a:t>20.28 km</a:t>
            </a:r>
            <a:r>
              <a:rPr lang="en-US" dirty="0"/>
              <a:t>) - relative close to coastline (</a:t>
            </a:r>
            <a:r>
              <a:rPr lang="en-US" dirty="0">
                <a:solidFill>
                  <a:srgbClr val="00B0F0"/>
                </a:solidFill>
              </a:rPr>
              <a:t>14.99 km</a:t>
            </a:r>
            <a:r>
              <a:rPr lang="en-US" dirty="0"/>
              <a:t>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Also the launch site KSC LC-39A is relative close to its closest city Titusville (</a:t>
            </a:r>
            <a:r>
              <a:rPr lang="en-US" dirty="0">
                <a:solidFill>
                  <a:srgbClr val="00B0F0"/>
                </a:solidFill>
              </a:rPr>
              <a:t>16.32 km</a:t>
            </a:r>
            <a:r>
              <a:rPr lang="en-US" dirty="0"/>
              <a:t>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Failed rocket with its high speed can cover distances like </a:t>
            </a:r>
            <a:r>
              <a:rPr lang="en-US" dirty="0">
                <a:solidFill>
                  <a:srgbClr val="00B0F0"/>
                </a:solidFill>
              </a:rPr>
              <a:t>15-20 km </a:t>
            </a:r>
            <a:r>
              <a:rPr lang="en-US" dirty="0"/>
              <a:t>in few seconds. It could be potentially dangerous to populated areas.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FD6A3-993B-4308-89CE-2EC0A46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51" y="1691735"/>
            <a:ext cx="5998060" cy="38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66C3A-51DE-4719-BB97-389172C6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0183"/>
            <a:ext cx="10687962" cy="3007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9608D-7704-4396-83B5-6AD25931239E}"/>
              </a:ext>
            </a:extLst>
          </p:cNvPr>
          <p:cNvSpPr txBox="1"/>
          <p:nvPr/>
        </p:nvSpPr>
        <p:spPr>
          <a:xfrm>
            <a:off x="770011" y="5057466"/>
            <a:ext cx="921726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chart clearly shows that from all the sites, </a:t>
            </a:r>
            <a:r>
              <a:rPr lang="en-US" dirty="0">
                <a:solidFill>
                  <a:srgbClr val="00B0F0"/>
                </a:solidFill>
              </a:rPr>
              <a:t>KSC LC-39A </a:t>
            </a:r>
            <a:r>
              <a:rPr lang="en-US" dirty="0"/>
              <a:t>has the most </a:t>
            </a:r>
            <a:r>
              <a:rPr lang="en-US" dirty="0">
                <a:solidFill>
                  <a:srgbClr val="00B0F0"/>
                </a:solidFill>
              </a:rPr>
              <a:t>successful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launches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65F83-2C02-4C90-8EC0-953F4765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4615"/>
            <a:ext cx="10687962" cy="2857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A8156-BDAC-4BA9-8F37-EF2EAABD39CA}"/>
              </a:ext>
            </a:extLst>
          </p:cNvPr>
          <p:cNvSpPr txBox="1"/>
          <p:nvPr/>
        </p:nvSpPr>
        <p:spPr>
          <a:xfrm>
            <a:off x="770011" y="5057466"/>
            <a:ext cx="921726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KSC LC-39A </a:t>
            </a:r>
            <a:r>
              <a:rPr lang="en-US" dirty="0"/>
              <a:t>has the highest launch success rate (</a:t>
            </a:r>
            <a:r>
              <a:rPr lang="en-US" dirty="0">
                <a:solidFill>
                  <a:srgbClr val="00B0F0"/>
                </a:solidFill>
              </a:rPr>
              <a:t>76.9%</a:t>
            </a:r>
            <a:r>
              <a:rPr lang="en-US" dirty="0"/>
              <a:t>) with </a:t>
            </a:r>
            <a:r>
              <a:rPr lang="en-US" dirty="0">
                <a:solidFill>
                  <a:srgbClr val="00B0F0"/>
                </a:solidFill>
              </a:rPr>
              <a:t>10 successful </a:t>
            </a:r>
            <a:r>
              <a:rPr lang="en-US" dirty="0"/>
              <a:t>and only </a:t>
            </a:r>
            <a:r>
              <a:rPr lang="en-US" dirty="0">
                <a:solidFill>
                  <a:srgbClr val="00B0F0"/>
                </a:solidFill>
              </a:rPr>
              <a:t>3 failed </a:t>
            </a:r>
            <a:r>
              <a:rPr lang="en-US" dirty="0"/>
              <a:t>landings.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Outcome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44237-F3B6-443B-8435-B86ABB9D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031" y="1304925"/>
            <a:ext cx="7005569" cy="250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AE92A-239D-4DF2-92AB-F1620A70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032" y="3914775"/>
            <a:ext cx="7005568" cy="2469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B4182-46C6-49BB-9705-43C811D12221}"/>
              </a:ext>
            </a:extLst>
          </p:cNvPr>
          <p:cNvSpPr txBox="1"/>
          <p:nvPr/>
        </p:nvSpPr>
        <p:spPr>
          <a:xfrm>
            <a:off x="770011" y="1710043"/>
            <a:ext cx="312126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sz="2200" dirty="0">
              <a:solidFill>
                <a:srgbClr val="00B0F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charts show that payloads between </a:t>
            </a:r>
            <a:r>
              <a:rPr lang="en-US" dirty="0">
                <a:solidFill>
                  <a:srgbClr val="00B0F0"/>
                </a:solidFill>
              </a:rPr>
              <a:t>2000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5500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kg</a:t>
            </a:r>
            <a:r>
              <a:rPr lang="en-US" dirty="0"/>
              <a:t> have the </a:t>
            </a:r>
            <a:r>
              <a:rPr lang="en-US" dirty="0">
                <a:solidFill>
                  <a:srgbClr val="00B0F0"/>
                </a:solidFill>
              </a:rPr>
              <a:t>highest</a:t>
            </a:r>
            <a:r>
              <a:rPr lang="en-US" dirty="0"/>
              <a:t>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8F0C0-34D8-439E-B4C3-45AC603BD366}"/>
              </a:ext>
            </a:extLst>
          </p:cNvPr>
          <p:cNvSpPr txBox="1"/>
          <p:nvPr/>
        </p:nvSpPr>
        <p:spPr>
          <a:xfrm>
            <a:off x="770011" y="4046843"/>
            <a:ext cx="10202789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sz="2200" dirty="0">
              <a:solidFill>
                <a:srgbClr val="00B0F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Based on the scores of the </a:t>
            </a:r>
            <a:r>
              <a:rPr lang="en-US" dirty="0">
                <a:solidFill>
                  <a:srgbClr val="00B0F0"/>
                </a:solidFill>
              </a:rPr>
              <a:t>Test Set</a:t>
            </a:r>
            <a:r>
              <a:rPr lang="en-US" dirty="0"/>
              <a:t>, we </a:t>
            </a:r>
            <a:r>
              <a:rPr lang="en-US" dirty="0">
                <a:solidFill>
                  <a:srgbClr val="00B0F0"/>
                </a:solidFill>
              </a:rPr>
              <a:t>can not </a:t>
            </a:r>
            <a:r>
              <a:rPr lang="en-US" dirty="0"/>
              <a:t>confirm which method performs best.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Same </a:t>
            </a:r>
            <a:r>
              <a:rPr lang="en-US" dirty="0">
                <a:solidFill>
                  <a:srgbClr val="00B0F0"/>
                </a:solidFill>
              </a:rPr>
              <a:t>Test Set </a:t>
            </a:r>
            <a:r>
              <a:rPr lang="en-US" dirty="0"/>
              <a:t>scores may be due to </a:t>
            </a:r>
            <a:r>
              <a:rPr lang="en-US" dirty="0">
                <a:solidFill>
                  <a:srgbClr val="00B0F0"/>
                </a:solidFill>
              </a:rPr>
              <a:t>the small test sample size </a:t>
            </a:r>
            <a:r>
              <a:rPr lang="en-US" dirty="0"/>
              <a:t>(18 samples). Therefore, we tested all methods based on the whole Dataset.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scores of the whole Dataset confirm that the best model is </a:t>
            </a:r>
            <a:r>
              <a:rPr lang="en-US" dirty="0">
                <a:solidFill>
                  <a:srgbClr val="00B0F0"/>
                </a:solidFill>
              </a:rPr>
              <a:t>the Decision Tree Model</a:t>
            </a:r>
            <a:r>
              <a:rPr lang="en-US" dirty="0"/>
              <a:t>. This model has the </a:t>
            </a:r>
            <a:r>
              <a:rPr lang="en-US" dirty="0">
                <a:solidFill>
                  <a:srgbClr val="00B0F0"/>
                </a:solidFill>
              </a:rPr>
              <a:t>highest accuracy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D24FF-FC82-466C-8890-3EF6F648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2158"/>
            <a:ext cx="4305300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41261-57C1-4F5D-8A14-10AAA98B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667" y="1572157"/>
            <a:ext cx="4570750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0ECE0-6FA8-4C58-A1B6-7406D018FBD9}"/>
              </a:ext>
            </a:extLst>
          </p:cNvPr>
          <p:cNvSpPr txBox="1"/>
          <p:nvPr/>
        </p:nvSpPr>
        <p:spPr>
          <a:xfrm>
            <a:off x="1197497" y="3286643"/>
            <a:ext cx="3450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Scores and Accuracy of the 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005E2-C13D-401C-9004-73122E5A5976}"/>
              </a:ext>
            </a:extLst>
          </p:cNvPr>
          <p:cNvSpPr txBox="1"/>
          <p:nvPr/>
        </p:nvSpPr>
        <p:spPr>
          <a:xfrm>
            <a:off x="7022198" y="3292660"/>
            <a:ext cx="41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Scores and Accuracy of the Entire Data Set 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094B3-CD42-41B1-9E18-5A695422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1828562"/>
            <a:ext cx="4902656" cy="3789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18972-7D4A-44D0-9C5D-1F87EA2062B4}"/>
              </a:ext>
            </a:extLst>
          </p:cNvPr>
          <p:cNvSpPr txBox="1"/>
          <p:nvPr/>
        </p:nvSpPr>
        <p:spPr>
          <a:xfrm>
            <a:off x="770011" y="1828562"/>
            <a:ext cx="578318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</a:rPr>
              <a:t>Explanation:</a:t>
            </a:r>
          </a:p>
          <a:p>
            <a:endParaRPr lang="en-US" sz="2200" dirty="0">
              <a:solidFill>
                <a:srgbClr val="00B0F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Examining the </a:t>
            </a:r>
            <a:r>
              <a:rPr lang="en-US" dirty="0">
                <a:solidFill>
                  <a:srgbClr val="00B0F0"/>
                </a:solidFill>
              </a:rPr>
              <a:t>confusion matrix</a:t>
            </a:r>
            <a:r>
              <a:rPr lang="en-US" dirty="0"/>
              <a:t>, we see that </a:t>
            </a:r>
            <a:r>
              <a:rPr lang="en-US" dirty="0">
                <a:solidFill>
                  <a:srgbClr val="00B0F0"/>
                </a:solidFill>
              </a:rPr>
              <a:t>logistic regression</a:t>
            </a:r>
            <a:r>
              <a:rPr lang="en-US" dirty="0"/>
              <a:t> can distinguish between the different classes. We see that the major problem is </a:t>
            </a:r>
            <a:r>
              <a:rPr lang="en-US" dirty="0">
                <a:solidFill>
                  <a:srgbClr val="00B0F0"/>
                </a:solidFill>
              </a:rPr>
              <a:t>false positives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7642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Decision Tree </a:t>
            </a:r>
            <a:r>
              <a:rPr lang="en-US" sz="2000" dirty="0"/>
              <a:t>Model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is the </a:t>
            </a:r>
            <a:r>
              <a:rPr lang="en-US" sz="2000" dirty="0">
                <a:solidFill>
                  <a:srgbClr val="00B0F0"/>
                </a:solidFill>
              </a:rPr>
              <a:t>best</a:t>
            </a:r>
            <a:r>
              <a:rPr lang="en-US" sz="2000" dirty="0"/>
              <a:t> algorithm for </a:t>
            </a:r>
            <a:r>
              <a:rPr lang="en-US" sz="2000" dirty="0">
                <a:solidFill>
                  <a:srgbClr val="00B0F0"/>
                </a:solidFill>
              </a:rPr>
              <a:t>this dataset</a:t>
            </a:r>
            <a:r>
              <a:rPr lang="en-US" sz="20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Most of launch sites are in proximity to the </a:t>
            </a:r>
            <a:r>
              <a:rPr lang="en-US" sz="2000" dirty="0">
                <a:solidFill>
                  <a:srgbClr val="00B0F0"/>
                </a:solidFill>
              </a:rPr>
              <a:t>Equator line </a:t>
            </a:r>
            <a:r>
              <a:rPr lang="en-US" sz="2000" dirty="0"/>
              <a:t>and all the sites are in very close proximity to the </a:t>
            </a:r>
            <a:r>
              <a:rPr lang="en-US" sz="2000" dirty="0">
                <a:solidFill>
                  <a:srgbClr val="00B0F0"/>
                </a:solidFill>
              </a:rPr>
              <a:t>coast</a:t>
            </a:r>
            <a:r>
              <a:rPr lang="en-US" sz="2000" dirty="0"/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00B0F0"/>
                </a:solidFill>
              </a:rPr>
              <a:t>success rate </a:t>
            </a:r>
            <a:r>
              <a:rPr lang="en-US" sz="2000" dirty="0"/>
              <a:t>of launches </a:t>
            </a:r>
            <a:r>
              <a:rPr lang="en-US" sz="2000" dirty="0">
                <a:solidFill>
                  <a:srgbClr val="00B0F0"/>
                </a:solidFill>
              </a:rPr>
              <a:t>increases</a:t>
            </a:r>
            <a:r>
              <a:rPr lang="en-US" sz="2000" dirty="0"/>
              <a:t>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KSC LC-39A </a:t>
            </a:r>
            <a:r>
              <a:rPr lang="en-US" sz="2000" dirty="0"/>
              <a:t>has the </a:t>
            </a:r>
            <a:r>
              <a:rPr lang="en-US" sz="2000" dirty="0">
                <a:solidFill>
                  <a:srgbClr val="00B0F0"/>
                </a:solidFill>
              </a:rPr>
              <a:t>highest </a:t>
            </a:r>
            <a:r>
              <a:rPr lang="en-US" sz="2000" dirty="0"/>
              <a:t>success rate of the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Orbits ES-L1, GEO, HEO and SSO have </a:t>
            </a:r>
            <a:r>
              <a:rPr lang="en-US" sz="2000" dirty="0">
                <a:solidFill>
                  <a:srgbClr val="00B0F0"/>
                </a:solidFill>
              </a:rPr>
              <a:t>100%</a:t>
            </a:r>
            <a:r>
              <a:rPr lang="en-US" sz="2000" dirty="0"/>
              <a:t>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8E7136-A56F-4BA3-8715-5DE39024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2480" y="1824038"/>
            <a:ext cx="3209924" cy="3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12BAE5-BB0A-4D42-ACAF-3C11488056D3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7012549" cy="18481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GitHub Repository URL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dirty="0" err="1">
                <a:hlinkClick r:id="rId4"/>
              </a:rPr>
              <a:t>hasanhammad</a:t>
            </a:r>
            <a:r>
              <a:rPr lang="en-US" dirty="0">
                <a:hlinkClick r:id="rId4"/>
              </a:rPr>
              <a:t>/Applied-Data-Science-Capstone: The final task of this capstone project (github.com)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DC141A-9B40-4823-A469-B25E86800771}"/>
              </a:ext>
            </a:extLst>
          </p:cNvPr>
          <p:cNvSpPr txBox="1">
            <a:spLocks/>
          </p:cNvSpPr>
          <p:nvPr/>
        </p:nvSpPr>
        <p:spPr>
          <a:xfrm>
            <a:off x="770011" y="3429000"/>
            <a:ext cx="7754229" cy="253399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Special Thanks to All Instructors: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 Data Science Capstone - IBM - Course Info | Coursera</a:t>
            </a:r>
            <a:endParaRPr lang="en-US" dirty="0"/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SpaceX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Wikipedia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BBD5C41-D9BC-4D20-AE97-253CB2399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3152" y="1866607"/>
            <a:ext cx="3266440" cy="32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58212"/>
            <a:ext cx="5660840" cy="54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0B0F0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CE898-9C51-473C-95CD-43D9E0FA7FC7}"/>
              </a:ext>
            </a:extLst>
          </p:cNvPr>
          <p:cNvSpPr txBox="1">
            <a:spLocks/>
          </p:cNvSpPr>
          <p:nvPr/>
        </p:nvSpPr>
        <p:spPr>
          <a:xfrm>
            <a:off x="828068" y="2196662"/>
            <a:ext cx="10377714" cy="3551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stands out as the preeminent achiever in the era of commercial space exploration, playing a pivotal role in democratizing space travel. On its website, the company showcases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Falcon 9 rocket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launches, priced at a competitive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$62 million per launch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stark contrast to other providers whose charges exceed a staggering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$165 million for each mission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A significant portion of this cost disparity stems from SpaceX's pioneering ability to recover and reuse the first stage of its rockets. Consequently, the ability to ascertain the successful landing of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the first stage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serves as a key determinant for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launch cost estimation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Leveraging publicly available data and advanced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machine learning algorithms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endeavor to forecast the likelihood of </a:t>
            </a: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SpaceX reusing the first stage in future missions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796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07AF86-3DC4-43A5-90E6-0A9FE30424D0}"/>
              </a:ext>
            </a:extLst>
          </p:cNvPr>
          <p:cNvSpPr txBox="1">
            <a:spLocks/>
          </p:cNvSpPr>
          <p:nvPr/>
        </p:nvSpPr>
        <p:spPr>
          <a:xfrm>
            <a:off x="828068" y="1658212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0B0F0"/>
                </a:solidFill>
                <a:latin typeface="Abadi" panose="020B0604020104020204" pitchFamily="34" charset="0"/>
              </a:rPr>
              <a:t>Questions to be answered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rgbClr val="00B0F0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03E3A3-EED6-4AB5-9840-274084E0CB85}"/>
              </a:ext>
            </a:extLst>
          </p:cNvPr>
          <p:cNvSpPr txBox="1">
            <a:spLocks/>
          </p:cNvSpPr>
          <p:nvPr/>
        </p:nvSpPr>
        <p:spPr>
          <a:xfrm>
            <a:off x="828068" y="2196662"/>
            <a:ext cx="10377714" cy="355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variables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such as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payload mass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launch site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number of flights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orbits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affect the success of the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first stage landing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 </a:t>
            </a:r>
          </a:p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the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rate of successful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increase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over the years? </a:t>
            </a:r>
          </a:p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best algorithm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can be used for </a:t>
            </a:r>
            <a:r>
              <a:rPr lang="en-US" sz="1900" dirty="0">
                <a:solidFill>
                  <a:srgbClr val="00B0F0"/>
                </a:solidFill>
                <a:latin typeface="Abadi" panose="020B0604020104020204" pitchFamily="34" charset="0"/>
              </a:rPr>
              <a:t>binary classification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case?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AB1958-DE68-4A60-9366-760C05613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400" y="3766843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0B0F0"/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Describe how data was collected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Using SpaceX Rest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Using Web Scrapping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00B0F0"/>
                </a:solidFill>
                <a:latin typeface="Abadi" panose="020B060402010402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Describe how data was processed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Filtering the data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Dealing with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Using One Hot Encoding to prepare the data to a binary classification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F9E4BE-4E44-4D1D-B542-6B2D9D819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833" y="2205922"/>
            <a:ext cx="2446155" cy="24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7672949" cy="370250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B0F0"/>
                </a:solidFill>
                <a:latin typeface="Abadi" panose="020B060402010402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Building, tuning and evaluation of classification models to ensure the best results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53E0B5-70CB-445C-9846-A829BFEB8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386" y="2039387"/>
            <a:ext cx="2779225" cy="27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0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2852</Words>
  <Application>Microsoft Office PowerPoint</Application>
  <PresentationFormat>Widescreen</PresentationFormat>
  <Paragraphs>312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IBM Plex Mono SemiBold</vt:lpstr>
      <vt:lpstr>IBM Plex Mono Text</vt:lpstr>
      <vt:lpstr>Söhne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hasan hammad</cp:lastModifiedBy>
  <cp:revision>216</cp:revision>
  <dcterms:created xsi:type="dcterms:W3CDTF">2021-04-29T18:58:34Z</dcterms:created>
  <dcterms:modified xsi:type="dcterms:W3CDTF">2023-09-11T20:19:18Z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